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COVER. Say routed hops only. Do not say we see every action on the laptop.</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PROBLEM. Keep the three citations exact. This is already happening.</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WHY NOW. Do not say 2 Aug 2026. Recheck acquisition dollar amounts before a meeting — names only on this slide.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PRODUCT. Four verbs + grant/freeze/revoke. Do not claim we wrap the whole laptop by default.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PROOF. Screenshot is ours. Freeze is not a host wipe. Kill residue is probed vs UNVERIFIABLE.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MARKET. Recheck acquisition dollar amounts before quoting them. Do not invent TAM.</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COMPETITION. Three jobs, not a matrix. Concede discovery and injection recall in the footer line. Do not say unique.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SHIPPED. Only what is in the binary. Do not add host minifilter, FIPS, FedRAMP, or hosted SaaS.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BUSINESS. No list price. Do not invent ACV. Evidence Pilot matches the site: 30 days, observe only.</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TRACTION. Pre-revenue is a fact. Product evidence is not demand evidence.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TEAM. Do not invent a bio, a co-founder, or advisors.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ASK. Left is live. Right stays blank until the founder types a real raise.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B1526"/>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C9973F"/>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pic>
        <p:nvPicPr>
          <p:cNvPr id="3" name="Picture 2" descr="pyxgrant_tagline_white_1200px.png"/>
          <p:cNvPicPr>
            <a:picLocks noChangeAspect="1"/>
          </p:cNvPicPr>
          <p:nvPr/>
        </p:nvPicPr>
        <p:blipFill>
          <a:blip r:embed="rId2"/>
          <a:stretch>
            <a:fillRect/>
          </a:stretch>
        </p:blipFill>
        <p:spPr>
          <a:xfrm>
            <a:off x="640080" y="502920"/>
            <a:ext cx="5009322" cy="384048"/>
          </a:xfrm>
          <a:prstGeom prst="rect">
            <a:avLst/>
          </a:prstGeom>
        </p:spPr>
      </p:pic>
      <p:sp>
        <p:nvSpPr>
          <p:cNvPr id="4" name="TextBox 3"/>
          <p:cNvSpPr txBox="1"/>
          <p:nvPr/>
        </p:nvSpPr>
        <p:spPr>
          <a:xfrm>
            <a:off x="640080" y="1874519"/>
            <a:ext cx="7498079" cy="1554480"/>
          </a:xfrm>
          <a:prstGeom prst="rect">
            <a:avLst/>
          </a:prstGeom>
          <a:noFill/>
        </p:spPr>
        <p:txBody>
          <a:bodyPr wrap="square" anchor="t"/>
          <a:lstStyle/>
          <a:p>
            <a:pPr algn="l"/>
            <a:r>
              <a:rPr sz="3400" b="1">
                <a:solidFill>
                  <a:srgbClr val="FFFFFF"/>
                </a:solidFill>
                <a:latin typeface="Calibri"/>
              </a:rPr>
              <a:t>See the hop. Stop the wrong one.
Prove what happened.</a:t>
            </a:r>
          </a:p>
        </p:txBody>
      </p:sp>
      <p:sp>
        <p:nvSpPr>
          <p:cNvPr id="5" name="TextBox 4"/>
          <p:cNvSpPr txBox="1"/>
          <p:nvPr/>
        </p:nvSpPr>
        <p:spPr>
          <a:xfrm>
            <a:off x="640080" y="3657600"/>
            <a:ext cx="7223760" cy="777240"/>
          </a:xfrm>
          <a:prstGeom prst="rect">
            <a:avLst/>
          </a:prstGeom>
          <a:noFill/>
        </p:spPr>
        <p:txBody>
          <a:bodyPr wrap="square" anchor="t"/>
          <a:lstStyle/>
          <a:p>
            <a:pPr algn="l"/>
            <a:r>
              <a:rPr sz="1600" b="0">
                <a:solidFill>
                  <a:srgbClr val="C3CAD4"/>
                </a:solidFill>
                <a:latin typeface="Calibri"/>
              </a:rPr>
              <a:t>A self-hosted control plane for AI agents. A grant can only narrow. Each hop is allowed, redacted, held, or refused — then signed.</a:t>
            </a:r>
          </a:p>
        </p:txBody>
      </p:sp>
      <p:sp>
        <p:nvSpPr>
          <p:cNvPr id="6" name="Rectangle 5"/>
          <p:cNvSpPr/>
          <p:nvPr/>
        </p:nvSpPr>
        <p:spPr>
          <a:xfrm>
            <a:off x="640080" y="4617720"/>
            <a:ext cx="1234440" cy="54864"/>
          </a:xfrm>
          <a:prstGeom prst="rect">
            <a:avLst/>
          </a:prstGeom>
          <a:solidFill>
            <a:srgbClr val="C9973F"/>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7" name="TextBox 6"/>
          <p:cNvSpPr txBox="1"/>
          <p:nvPr/>
        </p:nvSpPr>
        <p:spPr>
          <a:xfrm>
            <a:off x="640080" y="4892040"/>
            <a:ext cx="7315200" cy="365760"/>
          </a:xfrm>
          <a:prstGeom prst="rect">
            <a:avLst/>
          </a:prstGeom>
          <a:noFill/>
        </p:spPr>
        <p:txBody>
          <a:bodyPr wrap="square" anchor="t"/>
          <a:lstStyle/>
          <a:p>
            <a:pPr algn="l"/>
            <a:r>
              <a:rPr sz="1400" b="0">
                <a:solidFill>
                  <a:srgbClr val="D9AA55"/>
                </a:solidFill>
                <a:latin typeface="Calibri"/>
              </a:rPr>
              <a:t>Kernel 2.1203.0   ·   One Go binary   ·   Signed receipts   ·   Sacramento</a:t>
            </a:r>
          </a:p>
        </p:txBody>
      </p:sp>
      <p:sp>
        <p:nvSpPr>
          <p:cNvPr id="8" name="Rounded Rectangle 7"/>
          <p:cNvSpPr/>
          <p:nvPr/>
        </p:nvSpPr>
        <p:spPr>
          <a:xfrm>
            <a:off x="8366760" y="1691640"/>
            <a:ext cx="3154680" cy="105156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9" name="TextBox 8"/>
          <p:cNvSpPr txBox="1"/>
          <p:nvPr/>
        </p:nvSpPr>
        <p:spPr>
          <a:xfrm>
            <a:off x="8549640" y="1819656"/>
            <a:ext cx="2834640" cy="320040"/>
          </a:xfrm>
          <a:prstGeom prst="rect">
            <a:avLst/>
          </a:prstGeom>
          <a:noFill/>
        </p:spPr>
        <p:txBody>
          <a:bodyPr wrap="square" anchor="t"/>
          <a:lstStyle/>
          <a:p>
            <a:pPr algn="l"/>
            <a:r>
              <a:rPr sz="1600" b="1">
                <a:solidFill>
                  <a:srgbClr val="0B1526"/>
                </a:solidFill>
                <a:latin typeface="Calibri"/>
              </a:rPr>
              <a:t>Agent</a:t>
            </a:r>
          </a:p>
        </p:txBody>
      </p:sp>
      <p:sp>
        <p:nvSpPr>
          <p:cNvPr id="10" name="TextBox 9"/>
          <p:cNvSpPr txBox="1"/>
          <p:nvPr/>
        </p:nvSpPr>
        <p:spPr>
          <a:xfrm>
            <a:off x="8549640" y="2167128"/>
            <a:ext cx="2834640" cy="411480"/>
          </a:xfrm>
          <a:prstGeom prst="rect">
            <a:avLst/>
          </a:prstGeom>
          <a:noFill/>
        </p:spPr>
        <p:txBody>
          <a:bodyPr wrap="square" anchor="t"/>
          <a:lstStyle/>
          <a:p>
            <a:pPr algn="l"/>
            <a:r>
              <a:rPr sz="1200" b="0">
                <a:solidFill>
                  <a:srgbClr val="4A5568"/>
                </a:solidFill>
                <a:latin typeface="Calibri"/>
              </a:rPr>
              <a:t>Cursor · Claude Code · MCP</a:t>
            </a:r>
          </a:p>
        </p:txBody>
      </p:sp>
      <p:sp>
        <p:nvSpPr>
          <p:cNvPr id="11" name="Down Arrow 10"/>
          <p:cNvSpPr/>
          <p:nvPr/>
        </p:nvSpPr>
        <p:spPr>
          <a:xfrm>
            <a:off x="9646920" y="2752344"/>
            <a:ext cx="256032" cy="256032"/>
          </a:xfrm>
          <a:prstGeom prst="downArrow">
            <a:avLst/>
          </a:prstGeom>
          <a:solidFill>
            <a:srgbClr val="C9973F"/>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Rounded Rectangle 11"/>
          <p:cNvSpPr/>
          <p:nvPr/>
        </p:nvSpPr>
        <p:spPr>
          <a:xfrm>
            <a:off x="8366760" y="3108960"/>
            <a:ext cx="3154680" cy="1051560"/>
          </a:xfrm>
          <a:prstGeom prst="roundRect">
            <a:avLst>
              <a:gd name="adj" fmla="val 8000"/>
            </a:avLst>
          </a:prstGeom>
          <a:solidFill>
            <a:srgbClr val="16274A"/>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3" name="TextBox 12"/>
          <p:cNvSpPr txBox="1"/>
          <p:nvPr/>
        </p:nvSpPr>
        <p:spPr>
          <a:xfrm>
            <a:off x="8549640" y="3236976"/>
            <a:ext cx="2834640" cy="320040"/>
          </a:xfrm>
          <a:prstGeom prst="rect">
            <a:avLst/>
          </a:prstGeom>
          <a:noFill/>
        </p:spPr>
        <p:txBody>
          <a:bodyPr wrap="square" anchor="t"/>
          <a:lstStyle/>
          <a:p>
            <a:pPr algn="l"/>
            <a:r>
              <a:rPr sz="1600" b="1">
                <a:solidFill>
                  <a:srgbClr val="D9AA55"/>
                </a:solidFill>
                <a:latin typeface="Calibri"/>
              </a:rPr>
              <a:t>PyxGrant</a:t>
            </a:r>
          </a:p>
        </p:txBody>
      </p:sp>
      <p:sp>
        <p:nvSpPr>
          <p:cNvPr id="14" name="TextBox 13"/>
          <p:cNvSpPr txBox="1"/>
          <p:nvPr/>
        </p:nvSpPr>
        <p:spPr>
          <a:xfrm>
            <a:off x="8549640" y="3584448"/>
            <a:ext cx="2834640" cy="411480"/>
          </a:xfrm>
          <a:prstGeom prst="rect">
            <a:avLst/>
          </a:prstGeom>
          <a:noFill/>
        </p:spPr>
        <p:txBody>
          <a:bodyPr wrap="square" anchor="t"/>
          <a:lstStyle/>
          <a:p>
            <a:pPr algn="l"/>
            <a:r>
              <a:rPr sz="1200" b="0">
                <a:solidFill>
                  <a:srgbClr val="7A828E"/>
                </a:solidFill>
                <a:latin typeface="Calibri"/>
              </a:rPr>
              <a:t>allow · redact · hold · refuse</a:t>
            </a:r>
          </a:p>
        </p:txBody>
      </p:sp>
      <p:sp>
        <p:nvSpPr>
          <p:cNvPr id="15" name="Down Arrow 14"/>
          <p:cNvSpPr/>
          <p:nvPr/>
        </p:nvSpPr>
        <p:spPr>
          <a:xfrm>
            <a:off x="9646920" y="4169664"/>
            <a:ext cx="256032" cy="256032"/>
          </a:xfrm>
          <a:prstGeom prst="downArrow">
            <a:avLst/>
          </a:prstGeom>
          <a:solidFill>
            <a:srgbClr val="C9973F"/>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6" name="Rounded Rectangle 15"/>
          <p:cNvSpPr/>
          <p:nvPr/>
        </p:nvSpPr>
        <p:spPr>
          <a:xfrm>
            <a:off x="8366760" y="4526280"/>
            <a:ext cx="3154680" cy="105156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8549640" y="4654296"/>
            <a:ext cx="2834640" cy="320040"/>
          </a:xfrm>
          <a:prstGeom prst="rect">
            <a:avLst/>
          </a:prstGeom>
          <a:noFill/>
        </p:spPr>
        <p:txBody>
          <a:bodyPr wrap="square" anchor="t"/>
          <a:lstStyle/>
          <a:p>
            <a:pPr algn="l"/>
            <a:r>
              <a:rPr sz="1600" b="1">
                <a:solidFill>
                  <a:srgbClr val="0B1526"/>
                </a:solidFill>
                <a:latin typeface="Calibri"/>
              </a:rPr>
              <a:t>Sink</a:t>
            </a:r>
          </a:p>
        </p:txBody>
      </p:sp>
      <p:sp>
        <p:nvSpPr>
          <p:cNvPr id="18" name="TextBox 17"/>
          <p:cNvSpPr txBox="1"/>
          <p:nvPr/>
        </p:nvSpPr>
        <p:spPr>
          <a:xfrm>
            <a:off x="8549640" y="5001768"/>
            <a:ext cx="2834640" cy="411480"/>
          </a:xfrm>
          <a:prstGeom prst="rect">
            <a:avLst/>
          </a:prstGeom>
          <a:noFill/>
        </p:spPr>
        <p:txBody>
          <a:bodyPr wrap="square" anchor="t"/>
          <a:lstStyle/>
          <a:p>
            <a:pPr algn="l"/>
            <a:r>
              <a:rPr sz="1200" b="0">
                <a:solidFill>
                  <a:srgbClr val="4A5568"/>
                </a:solidFill>
                <a:latin typeface="Calibri"/>
              </a:rPr>
              <a:t>tools · models · rails · peers</a:t>
            </a:r>
          </a:p>
        </p:txBody>
      </p:sp>
      <p:sp>
        <p:nvSpPr>
          <p:cNvPr id="19" name="TextBox 18"/>
          <p:cNvSpPr txBox="1"/>
          <p:nvPr/>
        </p:nvSpPr>
        <p:spPr>
          <a:xfrm>
            <a:off x="640080" y="6510528"/>
            <a:ext cx="7772400" cy="219456"/>
          </a:xfrm>
          <a:prstGeom prst="rect">
            <a:avLst/>
          </a:prstGeom>
          <a:noFill/>
        </p:spPr>
        <p:txBody>
          <a:bodyPr wrap="square" anchor="t"/>
          <a:lstStyle/>
          <a:p>
            <a:pPr algn="l"/>
            <a:r>
              <a:rPr sz="1100" b="0">
                <a:solidFill>
                  <a:srgbClr val="8A9AB0"/>
                </a:solidFill>
                <a:latin typeface="Calibri"/>
              </a:rPr>
              <a:t>pyxgrant.com  ·  kernel 2.1203.0</a:t>
            </a:r>
          </a:p>
        </p:txBody>
      </p:sp>
      <p:sp>
        <p:nvSpPr>
          <p:cNvPr id="20" name="TextBox 19"/>
          <p:cNvSpPr txBox="1"/>
          <p:nvPr/>
        </p:nvSpPr>
        <p:spPr>
          <a:xfrm>
            <a:off x="9692640" y="6510528"/>
            <a:ext cx="1920240" cy="219456"/>
          </a:xfrm>
          <a:prstGeom prst="rect">
            <a:avLst/>
          </a:prstGeom>
          <a:noFill/>
        </p:spPr>
        <p:txBody>
          <a:bodyPr wrap="square" anchor="t"/>
          <a:lstStyle/>
          <a:p>
            <a:pPr algn="r"/>
            <a:r>
              <a:rPr sz="1100" b="0">
                <a:solidFill>
                  <a:srgbClr val="8A9AB0"/>
                </a:solidFill>
                <a:latin typeface="Calibri"/>
              </a:rPr>
              <a:t>01  /  12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C9973F"/>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 name="TextBox 2"/>
          <p:cNvSpPr txBox="1"/>
          <p:nvPr/>
        </p:nvSpPr>
        <p:spPr>
          <a:xfrm>
            <a:off x="640080" y="292608"/>
            <a:ext cx="9326880" cy="237744"/>
          </a:xfrm>
          <a:prstGeom prst="rect">
            <a:avLst/>
          </a:prstGeom>
          <a:noFill/>
        </p:spPr>
        <p:txBody>
          <a:bodyPr wrap="square" anchor="t"/>
          <a:lstStyle/>
          <a:p>
            <a:pPr algn="l"/>
            <a:r>
              <a:rPr sz="1100" b="1">
                <a:solidFill>
                  <a:srgbClr val="C9973F"/>
                </a:solidFill>
                <a:latin typeface="Calibri"/>
              </a:rPr>
              <a:t>THE PROBLEM</a:t>
            </a:r>
          </a:p>
        </p:txBody>
      </p:sp>
      <p:sp>
        <p:nvSpPr>
          <p:cNvPr id="4" name="TextBox 3"/>
          <p:cNvSpPr txBox="1"/>
          <p:nvPr/>
        </p:nvSpPr>
        <p:spPr>
          <a:xfrm>
            <a:off x="640080" y="530352"/>
            <a:ext cx="9509760" cy="777240"/>
          </a:xfrm>
          <a:prstGeom prst="rect">
            <a:avLst/>
          </a:prstGeom>
          <a:noFill/>
        </p:spPr>
        <p:txBody>
          <a:bodyPr wrap="square" anchor="t"/>
          <a:lstStyle/>
          <a:p>
            <a:pPr algn="l"/>
            <a:r>
              <a:rPr sz="3000" b="1">
                <a:solidFill>
                  <a:srgbClr val="0B1526"/>
                </a:solidFill>
                <a:latin typeface="Calibri"/>
              </a:rPr>
              <a:t>Agents act with real credentials. Nobody watches.</a:t>
            </a:r>
          </a:p>
        </p:txBody>
      </p:sp>
      <p:pic>
        <p:nvPicPr>
          <p:cNvPr id="5" name="Picture 4" descr="omantiv-logo.png"/>
          <p:cNvPicPr>
            <a:picLocks noChangeAspect="1"/>
          </p:cNvPicPr>
          <p:nvPr/>
        </p:nvPicPr>
        <p:blipFill>
          <a:blip r:embed="rId2"/>
          <a:stretch>
            <a:fillRect/>
          </a:stretch>
        </p:blipFill>
        <p:spPr>
          <a:xfrm>
            <a:off x="10378440" y="292608"/>
            <a:ext cx="1468192" cy="347472"/>
          </a:xfrm>
          <a:prstGeom prst="rect">
            <a:avLst/>
          </a:prstGeom>
        </p:spPr>
      </p:pic>
      <p:sp>
        <p:nvSpPr>
          <p:cNvPr id="6" name="Rounded Rectangle 5"/>
          <p:cNvSpPr/>
          <p:nvPr/>
        </p:nvSpPr>
        <p:spPr>
          <a:xfrm>
            <a:off x="640080" y="1463040"/>
            <a:ext cx="3566160" cy="224028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7" name="Rectangle 6"/>
          <p:cNvSpPr/>
          <p:nvPr/>
        </p:nvSpPr>
        <p:spPr>
          <a:xfrm>
            <a:off x="640080" y="1463040"/>
            <a:ext cx="73152" cy="2240280"/>
          </a:xfrm>
          <a:prstGeom prst="rect">
            <a:avLst/>
          </a:prstGeom>
          <a:solidFill>
            <a:srgbClr val="C9973F"/>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8" name="TextBox 7"/>
          <p:cNvSpPr txBox="1"/>
          <p:nvPr/>
        </p:nvSpPr>
        <p:spPr>
          <a:xfrm>
            <a:off x="896112" y="1600200"/>
            <a:ext cx="3154680" cy="365760"/>
          </a:xfrm>
          <a:prstGeom prst="rect">
            <a:avLst/>
          </a:prstGeom>
          <a:noFill/>
        </p:spPr>
        <p:txBody>
          <a:bodyPr wrap="square" anchor="t"/>
          <a:lstStyle/>
          <a:p>
            <a:pPr algn="l"/>
            <a:r>
              <a:rPr sz="1600" b="1">
                <a:solidFill>
                  <a:srgbClr val="0B1526"/>
                </a:solidFill>
                <a:latin typeface="Calibri"/>
              </a:rPr>
              <a:t>Tool poisoning</a:t>
            </a:r>
          </a:p>
        </p:txBody>
      </p:sp>
      <p:sp>
        <p:nvSpPr>
          <p:cNvPr id="9" name="TextBox 8"/>
          <p:cNvSpPr txBox="1"/>
          <p:nvPr/>
        </p:nvSpPr>
        <p:spPr>
          <a:xfrm>
            <a:off x="896112" y="2011680"/>
            <a:ext cx="3154680" cy="1463040"/>
          </a:xfrm>
          <a:prstGeom prst="rect">
            <a:avLst/>
          </a:prstGeom>
          <a:noFill/>
        </p:spPr>
        <p:txBody>
          <a:bodyPr wrap="square" anchor="t"/>
          <a:lstStyle/>
          <a:p>
            <a:pPr algn="l"/>
            <a:r>
              <a:rPr sz="1400" b="0">
                <a:solidFill>
                  <a:srgbClr val="4A5568"/>
                </a:solidFill>
                <a:latin typeface="Calibri"/>
              </a:rPr>
              <a:t>A tool definition changes after approval. Hidden parameters harvest context. Teammates run the new version with no second prompt.</a:t>
            </a:r>
          </a:p>
        </p:txBody>
      </p:sp>
      <p:sp>
        <p:nvSpPr>
          <p:cNvPr id="10" name="Rounded Rectangle 9"/>
          <p:cNvSpPr/>
          <p:nvPr/>
        </p:nvSpPr>
        <p:spPr>
          <a:xfrm>
            <a:off x="4389120" y="1463040"/>
            <a:ext cx="3566160" cy="224028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Rectangle 10"/>
          <p:cNvSpPr/>
          <p:nvPr/>
        </p:nvSpPr>
        <p:spPr>
          <a:xfrm>
            <a:off x="4389120" y="1463040"/>
            <a:ext cx="73152" cy="2240280"/>
          </a:xfrm>
          <a:prstGeom prst="rect">
            <a:avLst/>
          </a:prstGeom>
          <a:solidFill>
            <a:srgbClr val="C9973F"/>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4645152" y="1600200"/>
            <a:ext cx="3154680" cy="365760"/>
          </a:xfrm>
          <a:prstGeom prst="rect">
            <a:avLst/>
          </a:prstGeom>
          <a:noFill/>
        </p:spPr>
        <p:txBody>
          <a:bodyPr wrap="square" anchor="t"/>
          <a:lstStyle/>
          <a:p>
            <a:pPr algn="l"/>
            <a:r>
              <a:rPr sz="1600" b="1">
                <a:solidFill>
                  <a:srgbClr val="0B1526"/>
                </a:solidFill>
                <a:latin typeface="Calibri"/>
              </a:rPr>
              <a:t>Confused deputy</a:t>
            </a:r>
          </a:p>
        </p:txBody>
      </p:sp>
      <p:sp>
        <p:nvSpPr>
          <p:cNvPr id="13" name="TextBox 12"/>
          <p:cNvSpPr txBox="1"/>
          <p:nvPr/>
        </p:nvSpPr>
        <p:spPr>
          <a:xfrm>
            <a:off x="4645152" y="2011680"/>
            <a:ext cx="3154680" cy="1463040"/>
          </a:xfrm>
          <a:prstGeom prst="rect">
            <a:avLst/>
          </a:prstGeom>
          <a:noFill/>
        </p:spPr>
        <p:txBody>
          <a:bodyPr wrap="square" anchor="t"/>
          <a:lstStyle/>
          <a:p>
            <a:pPr algn="l"/>
            <a:r>
              <a:rPr sz="1400" b="0">
                <a:solidFill>
                  <a:srgbClr val="4A5568"/>
                </a:solidFill>
                <a:latin typeface="Calibri"/>
              </a:rPr>
              <a:t>Untrusted content walks the session to an irreversible or egress sink. Byte-matching misses the carrier.</a:t>
            </a:r>
          </a:p>
        </p:txBody>
      </p:sp>
      <p:sp>
        <p:nvSpPr>
          <p:cNvPr id="14" name="Rounded Rectangle 13"/>
          <p:cNvSpPr/>
          <p:nvPr/>
        </p:nvSpPr>
        <p:spPr>
          <a:xfrm>
            <a:off x="8138159" y="1463040"/>
            <a:ext cx="3566160" cy="224028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Rectangle 14"/>
          <p:cNvSpPr/>
          <p:nvPr/>
        </p:nvSpPr>
        <p:spPr>
          <a:xfrm>
            <a:off x="8138159" y="1463040"/>
            <a:ext cx="73152" cy="2240280"/>
          </a:xfrm>
          <a:prstGeom prst="rect">
            <a:avLst/>
          </a:prstGeom>
          <a:solidFill>
            <a:srgbClr val="C9973F"/>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6" name="TextBox 15"/>
          <p:cNvSpPr txBox="1"/>
          <p:nvPr/>
        </p:nvSpPr>
        <p:spPr>
          <a:xfrm>
            <a:off x="8394191" y="1600200"/>
            <a:ext cx="3154680" cy="365760"/>
          </a:xfrm>
          <a:prstGeom prst="rect">
            <a:avLst/>
          </a:prstGeom>
          <a:noFill/>
        </p:spPr>
        <p:txBody>
          <a:bodyPr wrap="square" anchor="t"/>
          <a:lstStyle/>
          <a:p>
            <a:pPr algn="l"/>
            <a:r>
              <a:rPr sz="1600" b="1">
                <a:solidFill>
                  <a:srgbClr val="0B1526"/>
                </a:solidFill>
                <a:latin typeface="Calibri"/>
              </a:rPr>
              <a:t>Runaway agency</a:t>
            </a:r>
          </a:p>
        </p:txBody>
      </p:sp>
      <p:sp>
        <p:nvSpPr>
          <p:cNvPr id="17" name="TextBox 16"/>
          <p:cNvSpPr txBox="1"/>
          <p:nvPr/>
        </p:nvSpPr>
        <p:spPr>
          <a:xfrm>
            <a:off x="8394191" y="2011680"/>
            <a:ext cx="3154680" cy="1463040"/>
          </a:xfrm>
          <a:prstGeom prst="rect">
            <a:avLst/>
          </a:prstGeom>
          <a:noFill/>
        </p:spPr>
        <p:txBody>
          <a:bodyPr wrap="square" anchor="t"/>
          <a:lstStyle/>
          <a:p>
            <a:pPr algn="l"/>
            <a:r>
              <a:rPr sz="1400" b="0">
                <a:solidFill>
                  <a:srgbClr val="4A5568"/>
                </a:solidFill>
                <a:latin typeface="Calibri"/>
              </a:rPr>
              <a:t>Destructive calls, budget burn, and sub-agents — with no signed person in the loop.</a:t>
            </a:r>
          </a:p>
        </p:txBody>
      </p:sp>
      <p:sp>
        <p:nvSpPr>
          <p:cNvPr id="18" name="Rounded Rectangle 17"/>
          <p:cNvSpPr/>
          <p:nvPr/>
        </p:nvSpPr>
        <p:spPr>
          <a:xfrm>
            <a:off x="640080" y="3886200"/>
            <a:ext cx="3566160" cy="233172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TextBox 18"/>
          <p:cNvSpPr txBox="1"/>
          <p:nvPr/>
        </p:nvSpPr>
        <p:spPr>
          <a:xfrm>
            <a:off x="868680" y="4023360"/>
            <a:ext cx="3108960" cy="502920"/>
          </a:xfrm>
          <a:prstGeom prst="rect">
            <a:avLst/>
          </a:prstGeom>
          <a:noFill/>
        </p:spPr>
        <p:txBody>
          <a:bodyPr wrap="square" anchor="t"/>
          <a:lstStyle/>
          <a:p>
            <a:pPr algn="l"/>
            <a:r>
              <a:rPr sz="2800" b="1">
                <a:solidFill>
                  <a:srgbClr val="0B1526"/>
                </a:solidFill>
                <a:latin typeface="Calibri"/>
              </a:rPr>
              <a:t>1 in 5</a:t>
            </a:r>
          </a:p>
        </p:txBody>
      </p:sp>
      <p:sp>
        <p:nvSpPr>
          <p:cNvPr id="20" name="TextBox 19"/>
          <p:cNvSpPr txBox="1"/>
          <p:nvPr/>
        </p:nvSpPr>
        <p:spPr>
          <a:xfrm>
            <a:off x="868680" y="4572000"/>
            <a:ext cx="3108960" cy="640080"/>
          </a:xfrm>
          <a:prstGeom prst="rect">
            <a:avLst/>
          </a:prstGeom>
          <a:noFill/>
        </p:spPr>
        <p:txBody>
          <a:bodyPr wrap="square" anchor="t"/>
          <a:lstStyle/>
          <a:p>
            <a:pPr algn="l"/>
            <a:r>
              <a:rPr sz="1400" b="0">
                <a:solidFill>
                  <a:srgbClr val="4A5568"/>
                </a:solidFill>
                <a:latin typeface="Calibri"/>
              </a:rPr>
              <a:t>breaches involved shadow AI</a:t>
            </a:r>
          </a:p>
        </p:txBody>
      </p:sp>
      <p:sp>
        <p:nvSpPr>
          <p:cNvPr id="21" name="TextBox 20"/>
          <p:cNvSpPr txBox="1"/>
          <p:nvPr/>
        </p:nvSpPr>
        <p:spPr>
          <a:xfrm>
            <a:off x="868680" y="5212080"/>
            <a:ext cx="3108960" cy="365760"/>
          </a:xfrm>
          <a:prstGeom prst="rect">
            <a:avLst/>
          </a:prstGeom>
          <a:noFill/>
        </p:spPr>
        <p:txBody>
          <a:bodyPr wrap="square" anchor="t"/>
          <a:lstStyle/>
          <a:p>
            <a:pPr algn="l"/>
            <a:r>
              <a:rPr sz="1100" b="0">
                <a:solidFill>
                  <a:srgbClr val="7A828E"/>
                </a:solidFill>
                <a:latin typeface="Calibri"/>
              </a:rPr>
              <a:t>IBM Cost of a Data Breach, 2025</a:t>
            </a:r>
          </a:p>
        </p:txBody>
      </p:sp>
      <p:sp>
        <p:nvSpPr>
          <p:cNvPr id="22" name="Rounded Rectangle 21"/>
          <p:cNvSpPr/>
          <p:nvPr/>
        </p:nvSpPr>
        <p:spPr>
          <a:xfrm>
            <a:off x="4389120" y="3886200"/>
            <a:ext cx="3566160" cy="233172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3" name="TextBox 22"/>
          <p:cNvSpPr txBox="1"/>
          <p:nvPr/>
        </p:nvSpPr>
        <p:spPr>
          <a:xfrm>
            <a:off x="4617720" y="4023360"/>
            <a:ext cx="3108960" cy="502920"/>
          </a:xfrm>
          <a:prstGeom prst="rect">
            <a:avLst/>
          </a:prstGeom>
          <a:noFill/>
        </p:spPr>
        <p:txBody>
          <a:bodyPr wrap="square" anchor="t"/>
          <a:lstStyle/>
          <a:p>
            <a:pPr algn="l"/>
            <a:r>
              <a:rPr sz="2800" b="1">
                <a:solidFill>
                  <a:srgbClr val="0B1526"/>
                </a:solidFill>
                <a:latin typeface="Calibri"/>
              </a:rPr>
              <a:t>~700</a:t>
            </a:r>
          </a:p>
        </p:txBody>
      </p:sp>
      <p:sp>
        <p:nvSpPr>
          <p:cNvPr id="24" name="TextBox 23"/>
          <p:cNvSpPr txBox="1"/>
          <p:nvPr/>
        </p:nvSpPr>
        <p:spPr>
          <a:xfrm>
            <a:off x="4617720" y="4572000"/>
            <a:ext cx="3108960" cy="640080"/>
          </a:xfrm>
          <a:prstGeom prst="rect">
            <a:avLst/>
          </a:prstGeom>
          <a:noFill/>
        </p:spPr>
        <p:txBody>
          <a:bodyPr wrap="square" anchor="t"/>
          <a:lstStyle/>
          <a:p>
            <a:pPr algn="l"/>
            <a:r>
              <a:rPr sz="1400" b="0">
                <a:solidFill>
                  <a:srgbClr val="4A5568"/>
                </a:solidFill>
                <a:latin typeface="Calibri"/>
              </a:rPr>
              <a:t>orgs reached via stolen agent tokens</a:t>
            </a:r>
          </a:p>
        </p:txBody>
      </p:sp>
      <p:sp>
        <p:nvSpPr>
          <p:cNvPr id="25" name="TextBox 24"/>
          <p:cNvSpPr txBox="1"/>
          <p:nvPr/>
        </p:nvSpPr>
        <p:spPr>
          <a:xfrm>
            <a:off x="4617720" y="5212080"/>
            <a:ext cx="3108960" cy="365760"/>
          </a:xfrm>
          <a:prstGeom prst="rect">
            <a:avLst/>
          </a:prstGeom>
          <a:noFill/>
        </p:spPr>
        <p:txBody>
          <a:bodyPr wrap="square" anchor="t"/>
          <a:lstStyle/>
          <a:p>
            <a:pPr algn="l"/>
            <a:r>
              <a:rPr sz="1100" b="0">
                <a:solidFill>
                  <a:srgbClr val="7A828E"/>
                </a:solidFill>
                <a:latin typeface="Calibri"/>
              </a:rPr>
              <a:t>Salesloft Drift, August 2025</a:t>
            </a:r>
          </a:p>
        </p:txBody>
      </p:sp>
      <p:sp>
        <p:nvSpPr>
          <p:cNvPr id="26" name="Rounded Rectangle 25"/>
          <p:cNvSpPr/>
          <p:nvPr/>
        </p:nvSpPr>
        <p:spPr>
          <a:xfrm>
            <a:off x="8138159" y="3886200"/>
            <a:ext cx="3566160" cy="233172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TextBox 26"/>
          <p:cNvSpPr txBox="1"/>
          <p:nvPr/>
        </p:nvSpPr>
        <p:spPr>
          <a:xfrm>
            <a:off x="8366759" y="4023360"/>
            <a:ext cx="3108960" cy="502920"/>
          </a:xfrm>
          <a:prstGeom prst="rect">
            <a:avLst/>
          </a:prstGeom>
          <a:noFill/>
        </p:spPr>
        <p:txBody>
          <a:bodyPr wrap="square" anchor="t"/>
          <a:lstStyle/>
          <a:p>
            <a:pPr algn="l"/>
            <a:r>
              <a:rPr sz="2800" b="1">
                <a:solidFill>
                  <a:srgbClr val="0B1526"/>
                </a:solidFill>
                <a:latin typeface="Calibri"/>
              </a:rPr>
              <a:t>7.2</a:t>
            </a:r>
          </a:p>
        </p:txBody>
      </p:sp>
      <p:sp>
        <p:nvSpPr>
          <p:cNvPr id="28" name="TextBox 27"/>
          <p:cNvSpPr txBox="1"/>
          <p:nvPr/>
        </p:nvSpPr>
        <p:spPr>
          <a:xfrm>
            <a:off x="8366759" y="4572000"/>
            <a:ext cx="3108960" cy="640080"/>
          </a:xfrm>
          <a:prstGeom prst="rect">
            <a:avLst/>
          </a:prstGeom>
          <a:noFill/>
        </p:spPr>
        <p:txBody>
          <a:bodyPr wrap="square" anchor="t"/>
          <a:lstStyle/>
          <a:p>
            <a:pPr algn="l"/>
            <a:r>
              <a:rPr sz="1400" b="0">
                <a:solidFill>
                  <a:srgbClr val="4A5568"/>
                </a:solidFill>
                <a:latin typeface="Calibri"/>
              </a:rPr>
              <a:t>CVSS — approved MCP tool silently swapped</a:t>
            </a:r>
          </a:p>
        </p:txBody>
      </p:sp>
      <p:sp>
        <p:nvSpPr>
          <p:cNvPr id="29" name="TextBox 28"/>
          <p:cNvSpPr txBox="1"/>
          <p:nvPr/>
        </p:nvSpPr>
        <p:spPr>
          <a:xfrm>
            <a:off x="8366759" y="5212080"/>
            <a:ext cx="3108960" cy="365760"/>
          </a:xfrm>
          <a:prstGeom prst="rect">
            <a:avLst/>
          </a:prstGeom>
          <a:noFill/>
        </p:spPr>
        <p:txBody>
          <a:bodyPr wrap="square" anchor="t"/>
          <a:lstStyle/>
          <a:p>
            <a:pPr algn="l"/>
            <a:r>
              <a:rPr sz="1100" b="0">
                <a:solidFill>
                  <a:srgbClr val="7A828E"/>
                </a:solidFill>
                <a:latin typeface="Calibri"/>
              </a:rPr>
              <a:t>CVE-2025-54136</a:t>
            </a:r>
          </a:p>
        </p:txBody>
      </p:sp>
      <p:sp>
        <p:nvSpPr>
          <p:cNvPr id="30" name="TextBox 29"/>
          <p:cNvSpPr txBox="1"/>
          <p:nvPr/>
        </p:nvSpPr>
        <p:spPr>
          <a:xfrm>
            <a:off x="640080" y="6510528"/>
            <a:ext cx="7772400" cy="219456"/>
          </a:xfrm>
          <a:prstGeom prst="rect">
            <a:avLst/>
          </a:prstGeom>
          <a:noFill/>
        </p:spPr>
        <p:txBody>
          <a:bodyPr wrap="square" anchor="t"/>
          <a:lstStyle/>
          <a:p>
            <a:pPr algn="l"/>
            <a:r>
              <a:rPr sz="1100" b="0">
                <a:solidFill>
                  <a:srgbClr val="7A828E"/>
                </a:solidFill>
                <a:latin typeface="Calibri"/>
              </a:rPr>
              <a:t>pyxgrant.com  ·  kernel 2.1203.0</a:t>
            </a:r>
          </a:p>
        </p:txBody>
      </p:sp>
      <p:sp>
        <p:nvSpPr>
          <p:cNvPr id="31" name="TextBox 30"/>
          <p:cNvSpPr txBox="1"/>
          <p:nvPr/>
        </p:nvSpPr>
        <p:spPr>
          <a:xfrm>
            <a:off x="9692640" y="6510528"/>
            <a:ext cx="1920240" cy="219456"/>
          </a:xfrm>
          <a:prstGeom prst="rect">
            <a:avLst/>
          </a:prstGeom>
          <a:noFill/>
        </p:spPr>
        <p:txBody>
          <a:bodyPr wrap="square" anchor="t"/>
          <a:lstStyle/>
          <a:p>
            <a:pPr algn="r"/>
            <a:r>
              <a:rPr sz="1100" b="0">
                <a:solidFill>
                  <a:srgbClr val="7A828E"/>
                </a:solidFill>
                <a:latin typeface="Calibri"/>
              </a:rPr>
              <a:t>02  /  12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C9973F"/>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 name="TextBox 2"/>
          <p:cNvSpPr txBox="1"/>
          <p:nvPr/>
        </p:nvSpPr>
        <p:spPr>
          <a:xfrm>
            <a:off x="640080" y="292608"/>
            <a:ext cx="9326880" cy="237744"/>
          </a:xfrm>
          <a:prstGeom prst="rect">
            <a:avLst/>
          </a:prstGeom>
          <a:noFill/>
        </p:spPr>
        <p:txBody>
          <a:bodyPr wrap="square" anchor="t"/>
          <a:lstStyle/>
          <a:p>
            <a:pPr algn="l"/>
            <a:r>
              <a:rPr sz="1100" b="1">
                <a:solidFill>
                  <a:srgbClr val="C9973F"/>
                </a:solidFill>
                <a:latin typeface="Calibri"/>
              </a:rPr>
              <a:t>WHY NOW</a:t>
            </a:r>
          </a:p>
        </p:txBody>
      </p:sp>
      <p:sp>
        <p:nvSpPr>
          <p:cNvPr id="4" name="TextBox 3"/>
          <p:cNvSpPr txBox="1"/>
          <p:nvPr/>
        </p:nvSpPr>
        <p:spPr>
          <a:xfrm>
            <a:off x="640080" y="530352"/>
            <a:ext cx="9509760" cy="777240"/>
          </a:xfrm>
          <a:prstGeom prst="rect">
            <a:avLst/>
          </a:prstGeom>
          <a:noFill/>
        </p:spPr>
        <p:txBody>
          <a:bodyPr wrap="square" anchor="t"/>
          <a:lstStyle/>
          <a:p>
            <a:pPr algn="l"/>
            <a:r>
              <a:rPr sz="3000" b="1">
                <a:solidFill>
                  <a:srgbClr val="0B1526"/>
                </a:solidFill>
                <a:latin typeface="Calibri"/>
              </a:rPr>
              <a:t>California named this. The category is already priced.</a:t>
            </a:r>
          </a:p>
        </p:txBody>
      </p:sp>
      <p:pic>
        <p:nvPicPr>
          <p:cNvPr id="5" name="Picture 4" descr="omantiv-logo.png"/>
          <p:cNvPicPr>
            <a:picLocks noChangeAspect="1"/>
          </p:cNvPicPr>
          <p:nvPr/>
        </p:nvPicPr>
        <p:blipFill>
          <a:blip r:embed="rId2"/>
          <a:stretch>
            <a:fillRect/>
          </a:stretch>
        </p:blipFill>
        <p:spPr>
          <a:xfrm>
            <a:off x="10378440" y="292608"/>
            <a:ext cx="1468192" cy="347472"/>
          </a:xfrm>
          <a:prstGeom prst="rect">
            <a:avLst/>
          </a:prstGeom>
        </p:spPr>
      </p:pic>
      <p:sp>
        <p:nvSpPr>
          <p:cNvPr id="6" name="Rounded Rectangle 5"/>
          <p:cNvSpPr/>
          <p:nvPr/>
        </p:nvSpPr>
        <p:spPr>
          <a:xfrm>
            <a:off x="640080" y="1463040"/>
            <a:ext cx="3566160" cy="416052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7" name="Rectangle 6"/>
          <p:cNvSpPr/>
          <p:nvPr/>
        </p:nvSpPr>
        <p:spPr>
          <a:xfrm>
            <a:off x="640080" y="1463040"/>
            <a:ext cx="3566160" cy="73152"/>
          </a:xfrm>
          <a:prstGeom prst="rect">
            <a:avLst/>
          </a:prstGeom>
          <a:solidFill>
            <a:srgbClr val="2B5AA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8" name="TextBox 7"/>
          <p:cNvSpPr txBox="1"/>
          <p:nvPr/>
        </p:nvSpPr>
        <p:spPr>
          <a:xfrm>
            <a:off x="868680" y="1737360"/>
            <a:ext cx="3108960" cy="256032"/>
          </a:xfrm>
          <a:prstGeom prst="rect">
            <a:avLst/>
          </a:prstGeom>
          <a:noFill/>
        </p:spPr>
        <p:txBody>
          <a:bodyPr wrap="square" anchor="t"/>
          <a:lstStyle/>
          <a:p>
            <a:pPr algn="l"/>
            <a:r>
              <a:rPr sz="1100" b="1">
                <a:solidFill>
                  <a:srgbClr val="7A828E"/>
                </a:solidFill>
                <a:latin typeface="Calibri"/>
              </a:rPr>
              <a:t>THE STATE</a:t>
            </a:r>
          </a:p>
        </p:txBody>
      </p:sp>
      <p:sp>
        <p:nvSpPr>
          <p:cNvPr id="9" name="TextBox 8"/>
          <p:cNvSpPr txBox="1"/>
          <p:nvPr/>
        </p:nvSpPr>
        <p:spPr>
          <a:xfrm>
            <a:off x="868680" y="2057400"/>
            <a:ext cx="3108960" cy="640080"/>
          </a:xfrm>
          <a:prstGeom prst="rect">
            <a:avLst/>
          </a:prstGeom>
          <a:noFill/>
        </p:spPr>
        <p:txBody>
          <a:bodyPr wrap="square" anchor="t"/>
          <a:lstStyle/>
          <a:p>
            <a:pPr algn="l"/>
            <a:r>
              <a:rPr sz="2000" b="1">
                <a:solidFill>
                  <a:srgbClr val="2B5AA0"/>
                </a:solidFill>
                <a:latin typeface="Calibri"/>
              </a:rPr>
              <a:t>EO N-9-26</a:t>
            </a:r>
          </a:p>
        </p:txBody>
      </p:sp>
      <p:sp>
        <p:nvSpPr>
          <p:cNvPr id="10" name="TextBox 9"/>
          <p:cNvSpPr txBox="1"/>
          <p:nvPr/>
        </p:nvSpPr>
        <p:spPr>
          <a:xfrm>
            <a:off x="868680" y="2834640"/>
            <a:ext cx="3108960" cy="2468880"/>
          </a:xfrm>
          <a:prstGeom prst="rect">
            <a:avLst/>
          </a:prstGeom>
          <a:noFill/>
        </p:spPr>
        <p:txBody>
          <a:bodyPr wrap="square" anchor="t"/>
          <a:lstStyle/>
          <a:p>
            <a:pPr algn="l"/>
            <a:r>
              <a:rPr sz="1500" b="0">
                <a:solidFill>
                  <a:srgbClr val="4A5568"/>
                </a:solidFill>
                <a:latin typeface="Calibri"/>
              </a:rPr>
              <a:t>Signed 18 September 2026. The recitals describe AI agents working independently to defeat security protocols — in some cases undetected for months.</a:t>
            </a:r>
          </a:p>
        </p:txBody>
      </p:sp>
      <p:sp>
        <p:nvSpPr>
          <p:cNvPr id="11" name="Rounded Rectangle 10"/>
          <p:cNvSpPr/>
          <p:nvPr/>
        </p:nvSpPr>
        <p:spPr>
          <a:xfrm>
            <a:off x="4389120" y="1463040"/>
            <a:ext cx="3566160" cy="416052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Rectangle 11"/>
          <p:cNvSpPr/>
          <p:nvPr/>
        </p:nvSpPr>
        <p:spPr>
          <a:xfrm>
            <a:off x="4389120" y="1463040"/>
            <a:ext cx="3566160" cy="73152"/>
          </a:xfrm>
          <a:prstGeom prst="rect">
            <a:avLst/>
          </a:prstGeom>
          <a:solidFill>
            <a:srgbClr val="0A6E6E"/>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3" name="TextBox 12"/>
          <p:cNvSpPr txBox="1"/>
          <p:nvPr/>
        </p:nvSpPr>
        <p:spPr>
          <a:xfrm>
            <a:off x="4617720" y="1737360"/>
            <a:ext cx="3108960" cy="256032"/>
          </a:xfrm>
          <a:prstGeom prst="rect">
            <a:avLst/>
          </a:prstGeom>
          <a:noFill/>
        </p:spPr>
        <p:txBody>
          <a:bodyPr wrap="square" anchor="t"/>
          <a:lstStyle/>
          <a:p>
            <a:pPr algn="l"/>
            <a:r>
              <a:rPr sz="1100" b="1">
                <a:solidFill>
                  <a:srgbClr val="7A828E"/>
                </a:solidFill>
                <a:latin typeface="Calibri"/>
              </a:rPr>
              <a:t>THE MARKET</a:t>
            </a:r>
          </a:p>
        </p:txBody>
      </p:sp>
      <p:sp>
        <p:nvSpPr>
          <p:cNvPr id="14" name="TextBox 13"/>
          <p:cNvSpPr txBox="1"/>
          <p:nvPr/>
        </p:nvSpPr>
        <p:spPr>
          <a:xfrm>
            <a:off x="4617720" y="2057400"/>
            <a:ext cx="3108960" cy="640080"/>
          </a:xfrm>
          <a:prstGeom prst="rect">
            <a:avLst/>
          </a:prstGeom>
          <a:noFill/>
        </p:spPr>
        <p:txBody>
          <a:bodyPr wrap="square" anchor="t"/>
          <a:lstStyle/>
          <a:p>
            <a:pPr algn="l"/>
            <a:r>
              <a:rPr sz="2000" b="1">
                <a:solidFill>
                  <a:srgbClr val="0A6E6E"/>
                </a:solidFill>
                <a:latin typeface="Calibri"/>
              </a:rPr>
              <a:t>Four acquisitions</a:t>
            </a:r>
          </a:p>
        </p:txBody>
      </p:sp>
      <p:sp>
        <p:nvSpPr>
          <p:cNvPr id="15" name="TextBox 14"/>
          <p:cNvSpPr txBox="1"/>
          <p:nvPr/>
        </p:nvSpPr>
        <p:spPr>
          <a:xfrm>
            <a:off x="4617720" y="2834640"/>
            <a:ext cx="3108960" cy="2468880"/>
          </a:xfrm>
          <a:prstGeom prst="rect">
            <a:avLst/>
          </a:prstGeom>
          <a:noFill/>
        </p:spPr>
        <p:txBody>
          <a:bodyPr wrap="square" anchor="t"/>
          <a:lstStyle/>
          <a:p>
            <a:pPr algn="l"/>
            <a:r>
              <a:rPr sz="1500" b="0">
                <a:solidFill>
                  <a:srgbClr val="4A5568"/>
                </a:solidFill>
                <a:latin typeface="Calibri"/>
              </a:rPr>
              <a:t>Protect AI → Palo Alto. Lakera → Check Point. Prompt Security → SentinelOne. CalypsoAI → F5. The category is funded. Who can prove it is still open.</a:t>
            </a:r>
          </a:p>
        </p:txBody>
      </p:sp>
      <p:sp>
        <p:nvSpPr>
          <p:cNvPr id="16" name="Rounded Rectangle 15"/>
          <p:cNvSpPr/>
          <p:nvPr/>
        </p:nvSpPr>
        <p:spPr>
          <a:xfrm>
            <a:off x="8138159" y="1463040"/>
            <a:ext cx="3566160" cy="416052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Rectangle 16"/>
          <p:cNvSpPr/>
          <p:nvPr/>
        </p:nvSpPr>
        <p:spPr>
          <a:xfrm>
            <a:off x="8138159" y="1463040"/>
            <a:ext cx="3566160" cy="73152"/>
          </a:xfrm>
          <a:prstGeom prst="rect">
            <a:avLst/>
          </a:prstGeom>
          <a:solidFill>
            <a:srgbClr val="C43D3D"/>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8" name="TextBox 17"/>
          <p:cNvSpPr txBox="1"/>
          <p:nvPr/>
        </p:nvSpPr>
        <p:spPr>
          <a:xfrm>
            <a:off x="8366759" y="1737360"/>
            <a:ext cx="3108960" cy="256032"/>
          </a:xfrm>
          <a:prstGeom prst="rect">
            <a:avLst/>
          </a:prstGeom>
          <a:noFill/>
        </p:spPr>
        <p:txBody>
          <a:bodyPr wrap="square" anchor="t"/>
          <a:lstStyle/>
          <a:p>
            <a:pPr algn="l"/>
            <a:r>
              <a:rPr sz="1100" b="1">
                <a:solidFill>
                  <a:srgbClr val="7A828E"/>
                </a:solidFill>
                <a:latin typeface="Calibri"/>
              </a:rPr>
              <a:t>THE INCIDENT</a:t>
            </a:r>
          </a:p>
        </p:txBody>
      </p:sp>
      <p:sp>
        <p:nvSpPr>
          <p:cNvPr id="19" name="TextBox 18"/>
          <p:cNvSpPr txBox="1"/>
          <p:nvPr/>
        </p:nvSpPr>
        <p:spPr>
          <a:xfrm>
            <a:off x="8366759" y="2057400"/>
            <a:ext cx="3108960" cy="640080"/>
          </a:xfrm>
          <a:prstGeom prst="rect">
            <a:avLst/>
          </a:prstGeom>
          <a:noFill/>
        </p:spPr>
        <p:txBody>
          <a:bodyPr wrap="square" anchor="t"/>
          <a:lstStyle/>
          <a:p>
            <a:pPr algn="l"/>
            <a:r>
              <a:rPr sz="2000" b="1">
                <a:solidFill>
                  <a:srgbClr val="C43D3D"/>
                </a:solidFill>
                <a:latin typeface="Calibri"/>
              </a:rPr>
              <a:t>CVE-2025-54136</a:t>
            </a:r>
          </a:p>
        </p:txBody>
      </p:sp>
      <p:sp>
        <p:nvSpPr>
          <p:cNvPr id="20" name="TextBox 19"/>
          <p:cNvSpPr txBox="1"/>
          <p:nvPr/>
        </p:nvSpPr>
        <p:spPr>
          <a:xfrm>
            <a:off x="8366759" y="2834640"/>
            <a:ext cx="3108960" cy="2468880"/>
          </a:xfrm>
          <a:prstGeom prst="rect">
            <a:avLst/>
          </a:prstGeom>
          <a:noFill/>
        </p:spPr>
        <p:txBody>
          <a:bodyPr wrap="square" anchor="t"/>
          <a:lstStyle/>
          <a:p>
            <a:pPr algn="l"/>
            <a:r>
              <a:rPr sz="1500" b="0">
                <a:solidFill>
                  <a:srgbClr val="4A5568"/>
                </a:solidFill>
                <a:latin typeface="Calibri"/>
              </a:rPr>
              <a:t>An approved tool config was swapped after approval. Teammates ran it with no second prompt. CVSS 7.2.</a:t>
            </a:r>
          </a:p>
        </p:txBody>
      </p:sp>
      <p:sp>
        <p:nvSpPr>
          <p:cNvPr id="21" name="TextBox 20"/>
          <p:cNvSpPr txBox="1"/>
          <p:nvPr/>
        </p:nvSpPr>
        <p:spPr>
          <a:xfrm>
            <a:off x="640080" y="5806440"/>
            <a:ext cx="10972800" cy="502920"/>
          </a:xfrm>
          <a:prstGeom prst="rect">
            <a:avLst/>
          </a:prstGeom>
          <a:noFill/>
        </p:spPr>
        <p:txBody>
          <a:bodyPr wrap="square" anchor="t"/>
          <a:lstStyle/>
          <a:p>
            <a:pPr algn="l"/>
            <a:r>
              <a:rPr sz="1400" b="0">
                <a:solidFill>
                  <a:srgbClr val="0B1526"/>
                </a:solidFill>
                <a:latin typeface="Calibri"/>
              </a:rPr>
              <a:t>EU AI Act Art. 12 logging for Annex III high-risk systems: 2 December 2027. Bought in the 2027 budget cycle.</a:t>
            </a:r>
          </a:p>
        </p:txBody>
      </p:sp>
      <p:sp>
        <p:nvSpPr>
          <p:cNvPr id="22" name="TextBox 21"/>
          <p:cNvSpPr txBox="1"/>
          <p:nvPr/>
        </p:nvSpPr>
        <p:spPr>
          <a:xfrm>
            <a:off x="640080" y="6510528"/>
            <a:ext cx="7772400" cy="219456"/>
          </a:xfrm>
          <a:prstGeom prst="rect">
            <a:avLst/>
          </a:prstGeom>
          <a:noFill/>
        </p:spPr>
        <p:txBody>
          <a:bodyPr wrap="square" anchor="t"/>
          <a:lstStyle/>
          <a:p>
            <a:pPr algn="l"/>
            <a:r>
              <a:rPr sz="1100" b="0">
                <a:solidFill>
                  <a:srgbClr val="7A828E"/>
                </a:solidFill>
                <a:latin typeface="Calibri"/>
              </a:rPr>
              <a:t>pyxgrant.com  ·  kernel 2.1203.0</a:t>
            </a:r>
          </a:p>
        </p:txBody>
      </p:sp>
      <p:sp>
        <p:nvSpPr>
          <p:cNvPr id="23" name="TextBox 22"/>
          <p:cNvSpPr txBox="1"/>
          <p:nvPr/>
        </p:nvSpPr>
        <p:spPr>
          <a:xfrm>
            <a:off x="9692640" y="6510528"/>
            <a:ext cx="1920240" cy="219456"/>
          </a:xfrm>
          <a:prstGeom prst="rect">
            <a:avLst/>
          </a:prstGeom>
          <a:noFill/>
        </p:spPr>
        <p:txBody>
          <a:bodyPr wrap="square" anchor="t"/>
          <a:lstStyle/>
          <a:p>
            <a:pPr algn="r"/>
            <a:r>
              <a:rPr sz="1100" b="0">
                <a:solidFill>
                  <a:srgbClr val="7A828E"/>
                </a:solidFill>
                <a:latin typeface="Calibri"/>
              </a:rPr>
              <a:t>03  /  12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C9973F"/>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 name="TextBox 2"/>
          <p:cNvSpPr txBox="1"/>
          <p:nvPr/>
        </p:nvSpPr>
        <p:spPr>
          <a:xfrm>
            <a:off x="640080" y="292608"/>
            <a:ext cx="9326880" cy="237744"/>
          </a:xfrm>
          <a:prstGeom prst="rect">
            <a:avLst/>
          </a:prstGeom>
          <a:noFill/>
        </p:spPr>
        <p:txBody>
          <a:bodyPr wrap="square" anchor="t"/>
          <a:lstStyle/>
          <a:p>
            <a:pPr algn="l"/>
            <a:r>
              <a:rPr sz="1100" b="1">
                <a:solidFill>
                  <a:srgbClr val="C9973F"/>
                </a:solidFill>
                <a:latin typeface="Calibri"/>
              </a:rPr>
              <a:t>THE IDEA</a:t>
            </a:r>
          </a:p>
        </p:txBody>
      </p:sp>
      <p:sp>
        <p:nvSpPr>
          <p:cNvPr id="4" name="TextBox 3"/>
          <p:cNvSpPr txBox="1"/>
          <p:nvPr/>
        </p:nvSpPr>
        <p:spPr>
          <a:xfrm>
            <a:off x="640080" y="530352"/>
            <a:ext cx="9509760" cy="777240"/>
          </a:xfrm>
          <a:prstGeom prst="rect">
            <a:avLst/>
          </a:prstGeom>
          <a:noFill/>
        </p:spPr>
        <p:txBody>
          <a:bodyPr wrap="square" anchor="t"/>
          <a:lstStyle/>
          <a:p>
            <a:pPr algn="l"/>
            <a:r>
              <a:rPr sz="3000" b="1">
                <a:solidFill>
                  <a:srgbClr val="0B1526"/>
                </a:solidFill>
                <a:latin typeface="Calibri"/>
              </a:rPr>
              <a:t>Sit on the hop. Decide. Sign.</a:t>
            </a:r>
          </a:p>
        </p:txBody>
      </p:sp>
      <p:pic>
        <p:nvPicPr>
          <p:cNvPr id="5" name="Picture 4" descr="omantiv-logo.png"/>
          <p:cNvPicPr>
            <a:picLocks noChangeAspect="1"/>
          </p:cNvPicPr>
          <p:nvPr/>
        </p:nvPicPr>
        <p:blipFill>
          <a:blip r:embed="rId2"/>
          <a:stretch>
            <a:fillRect/>
          </a:stretch>
        </p:blipFill>
        <p:spPr>
          <a:xfrm>
            <a:off x="10378440" y="292608"/>
            <a:ext cx="1468192" cy="347472"/>
          </a:xfrm>
          <a:prstGeom prst="rect">
            <a:avLst/>
          </a:prstGeom>
        </p:spPr>
      </p:pic>
      <p:sp>
        <p:nvSpPr>
          <p:cNvPr id="6" name="Rounded Rectangle 5"/>
          <p:cNvSpPr/>
          <p:nvPr/>
        </p:nvSpPr>
        <p:spPr>
          <a:xfrm>
            <a:off x="640080" y="1444752"/>
            <a:ext cx="3200400" cy="123444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7" name="TextBox 6"/>
          <p:cNvSpPr txBox="1"/>
          <p:nvPr/>
        </p:nvSpPr>
        <p:spPr>
          <a:xfrm>
            <a:off x="841248" y="1554480"/>
            <a:ext cx="2834640" cy="365760"/>
          </a:xfrm>
          <a:prstGeom prst="rect">
            <a:avLst/>
          </a:prstGeom>
          <a:noFill/>
        </p:spPr>
        <p:txBody>
          <a:bodyPr wrap="square" anchor="t"/>
          <a:lstStyle/>
          <a:p>
            <a:pPr algn="l"/>
            <a:r>
              <a:rPr sz="1800" b="1">
                <a:solidFill>
                  <a:srgbClr val="0B1526"/>
                </a:solidFill>
                <a:latin typeface="Calibri"/>
              </a:rPr>
              <a:t>Agent</a:t>
            </a:r>
          </a:p>
        </p:txBody>
      </p:sp>
      <p:sp>
        <p:nvSpPr>
          <p:cNvPr id="8" name="TextBox 7"/>
          <p:cNvSpPr txBox="1"/>
          <p:nvPr/>
        </p:nvSpPr>
        <p:spPr>
          <a:xfrm>
            <a:off x="841248" y="1965960"/>
            <a:ext cx="2834640" cy="457200"/>
          </a:xfrm>
          <a:prstGeom prst="rect">
            <a:avLst/>
          </a:prstGeom>
          <a:noFill/>
        </p:spPr>
        <p:txBody>
          <a:bodyPr wrap="square" anchor="t"/>
          <a:lstStyle/>
          <a:p>
            <a:pPr algn="l"/>
            <a:r>
              <a:rPr sz="1300" b="0">
                <a:solidFill>
                  <a:srgbClr val="4A5568"/>
                </a:solidFill>
                <a:latin typeface="Calibri"/>
              </a:rPr>
              <a:t>Cursor · Claude Code · MCP</a:t>
            </a:r>
          </a:p>
        </p:txBody>
      </p:sp>
      <p:sp>
        <p:nvSpPr>
          <p:cNvPr id="9" name="Right Arrow 8"/>
          <p:cNvSpPr/>
          <p:nvPr/>
        </p:nvSpPr>
        <p:spPr>
          <a:xfrm>
            <a:off x="3913632" y="1874519"/>
            <a:ext cx="384048" cy="256032"/>
          </a:xfrm>
          <a:prstGeom prst="rightArrow">
            <a:avLst/>
          </a:prstGeom>
          <a:solidFill>
            <a:srgbClr val="C9973F"/>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Rounded Rectangle 9"/>
          <p:cNvSpPr/>
          <p:nvPr/>
        </p:nvSpPr>
        <p:spPr>
          <a:xfrm>
            <a:off x="4389120" y="1444752"/>
            <a:ext cx="3200400" cy="1234440"/>
          </a:xfrm>
          <a:prstGeom prst="roundRect">
            <a:avLst>
              <a:gd name="adj" fmla="val 8000"/>
            </a:avLst>
          </a:prstGeom>
          <a:solidFill>
            <a:srgbClr val="16274A"/>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TextBox 10"/>
          <p:cNvSpPr txBox="1"/>
          <p:nvPr/>
        </p:nvSpPr>
        <p:spPr>
          <a:xfrm>
            <a:off x="4590288" y="1554480"/>
            <a:ext cx="2834640" cy="365760"/>
          </a:xfrm>
          <a:prstGeom prst="rect">
            <a:avLst/>
          </a:prstGeom>
          <a:noFill/>
        </p:spPr>
        <p:txBody>
          <a:bodyPr wrap="square" anchor="t"/>
          <a:lstStyle/>
          <a:p>
            <a:pPr algn="l"/>
            <a:r>
              <a:rPr sz="1800" b="1">
                <a:solidFill>
                  <a:srgbClr val="D9AA55"/>
                </a:solidFill>
                <a:latin typeface="Calibri"/>
              </a:rPr>
              <a:t>PyxGrant</a:t>
            </a:r>
          </a:p>
        </p:txBody>
      </p:sp>
      <p:sp>
        <p:nvSpPr>
          <p:cNvPr id="12" name="TextBox 11"/>
          <p:cNvSpPr txBox="1"/>
          <p:nvPr/>
        </p:nvSpPr>
        <p:spPr>
          <a:xfrm>
            <a:off x="4590288" y="1965960"/>
            <a:ext cx="2834640" cy="457200"/>
          </a:xfrm>
          <a:prstGeom prst="rect">
            <a:avLst/>
          </a:prstGeom>
          <a:noFill/>
        </p:spPr>
        <p:txBody>
          <a:bodyPr wrap="square" anchor="t"/>
          <a:lstStyle/>
          <a:p>
            <a:pPr algn="l"/>
            <a:r>
              <a:rPr sz="1300" b="0">
                <a:solidFill>
                  <a:srgbClr val="C3CAD4"/>
                </a:solidFill>
                <a:latin typeface="Calibri"/>
              </a:rPr>
              <a:t>allow · redact · hold · refuse</a:t>
            </a:r>
          </a:p>
        </p:txBody>
      </p:sp>
      <p:sp>
        <p:nvSpPr>
          <p:cNvPr id="13" name="Right Arrow 12"/>
          <p:cNvSpPr/>
          <p:nvPr/>
        </p:nvSpPr>
        <p:spPr>
          <a:xfrm>
            <a:off x="7662671" y="1874519"/>
            <a:ext cx="384048" cy="256032"/>
          </a:xfrm>
          <a:prstGeom prst="rightArrow">
            <a:avLst/>
          </a:prstGeom>
          <a:solidFill>
            <a:srgbClr val="C9973F"/>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4" name="Rounded Rectangle 13"/>
          <p:cNvSpPr/>
          <p:nvPr/>
        </p:nvSpPr>
        <p:spPr>
          <a:xfrm>
            <a:off x="8138159" y="1444752"/>
            <a:ext cx="3200400" cy="123444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8339327" y="1554480"/>
            <a:ext cx="2834640" cy="365760"/>
          </a:xfrm>
          <a:prstGeom prst="rect">
            <a:avLst/>
          </a:prstGeom>
          <a:noFill/>
        </p:spPr>
        <p:txBody>
          <a:bodyPr wrap="square" anchor="t"/>
          <a:lstStyle/>
          <a:p>
            <a:pPr algn="l"/>
            <a:r>
              <a:rPr sz="1800" b="1">
                <a:solidFill>
                  <a:srgbClr val="0B1526"/>
                </a:solidFill>
                <a:latin typeface="Calibri"/>
              </a:rPr>
              <a:t>Sink</a:t>
            </a:r>
          </a:p>
        </p:txBody>
      </p:sp>
      <p:sp>
        <p:nvSpPr>
          <p:cNvPr id="16" name="TextBox 15"/>
          <p:cNvSpPr txBox="1"/>
          <p:nvPr/>
        </p:nvSpPr>
        <p:spPr>
          <a:xfrm>
            <a:off x="8339327" y="1965960"/>
            <a:ext cx="2834640" cy="457200"/>
          </a:xfrm>
          <a:prstGeom prst="rect">
            <a:avLst/>
          </a:prstGeom>
          <a:noFill/>
        </p:spPr>
        <p:txBody>
          <a:bodyPr wrap="square" anchor="t"/>
          <a:lstStyle/>
          <a:p>
            <a:pPr algn="l"/>
            <a:r>
              <a:rPr sz="1300" b="0">
                <a:solidFill>
                  <a:srgbClr val="4A5568"/>
                </a:solidFill>
                <a:latin typeface="Calibri"/>
              </a:rPr>
              <a:t>tools · models · rails · peers</a:t>
            </a:r>
          </a:p>
        </p:txBody>
      </p:sp>
      <p:sp>
        <p:nvSpPr>
          <p:cNvPr id="17" name="Rounded Rectangle 16"/>
          <p:cNvSpPr/>
          <p:nvPr/>
        </p:nvSpPr>
        <p:spPr>
          <a:xfrm>
            <a:off x="640080" y="2926080"/>
            <a:ext cx="2697480" cy="132588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8" name="TextBox 17"/>
          <p:cNvSpPr txBox="1"/>
          <p:nvPr/>
        </p:nvSpPr>
        <p:spPr>
          <a:xfrm>
            <a:off x="822960" y="3063240"/>
            <a:ext cx="2331720" cy="320040"/>
          </a:xfrm>
          <a:prstGeom prst="rect">
            <a:avLst/>
          </a:prstGeom>
          <a:noFill/>
        </p:spPr>
        <p:txBody>
          <a:bodyPr wrap="square" anchor="t"/>
          <a:lstStyle/>
          <a:p>
            <a:pPr algn="l"/>
            <a:r>
              <a:rPr sz="1600" b="1">
                <a:solidFill>
                  <a:srgbClr val="0A6E6E"/>
                </a:solidFill>
                <a:latin typeface="Calibri"/>
              </a:rPr>
              <a:t>Allow</a:t>
            </a:r>
          </a:p>
        </p:txBody>
      </p:sp>
      <p:sp>
        <p:nvSpPr>
          <p:cNvPr id="19" name="TextBox 18"/>
          <p:cNvSpPr txBox="1"/>
          <p:nvPr/>
        </p:nvSpPr>
        <p:spPr>
          <a:xfrm>
            <a:off x="822960" y="3429000"/>
            <a:ext cx="2331720" cy="548640"/>
          </a:xfrm>
          <a:prstGeom prst="rect">
            <a:avLst/>
          </a:prstGeom>
          <a:noFill/>
        </p:spPr>
        <p:txBody>
          <a:bodyPr wrap="square" anchor="t"/>
          <a:lstStyle/>
          <a:p>
            <a:pPr algn="l"/>
            <a:r>
              <a:rPr sz="1300" b="0">
                <a:solidFill>
                  <a:srgbClr val="4A5568"/>
                </a:solidFill>
                <a:latin typeface="Calibri"/>
              </a:rPr>
              <a:t>Recorded as-is</a:t>
            </a:r>
          </a:p>
        </p:txBody>
      </p:sp>
      <p:sp>
        <p:nvSpPr>
          <p:cNvPr id="20" name="Rounded Rectangle 19"/>
          <p:cNvSpPr/>
          <p:nvPr/>
        </p:nvSpPr>
        <p:spPr>
          <a:xfrm>
            <a:off x="3474720" y="2926080"/>
            <a:ext cx="2697480" cy="132588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1" name="TextBox 20"/>
          <p:cNvSpPr txBox="1"/>
          <p:nvPr/>
        </p:nvSpPr>
        <p:spPr>
          <a:xfrm>
            <a:off x="3657600" y="3063240"/>
            <a:ext cx="2331720" cy="320040"/>
          </a:xfrm>
          <a:prstGeom prst="rect">
            <a:avLst/>
          </a:prstGeom>
          <a:noFill/>
        </p:spPr>
        <p:txBody>
          <a:bodyPr wrap="square" anchor="t"/>
          <a:lstStyle/>
          <a:p>
            <a:pPr algn="l"/>
            <a:r>
              <a:rPr sz="1600" b="1">
                <a:solidFill>
                  <a:srgbClr val="2B5AA0"/>
                </a:solidFill>
                <a:latin typeface="Calibri"/>
              </a:rPr>
              <a:t>Redact</a:t>
            </a:r>
          </a:p>
        </p:txBody>
      </p:sp>
      <p:sp>
        <p:nvSpPr>
          <p:cNvPr id="22" name="TextBox 21"/>
          <p:cNvSpPr txBox="1"/>
          <p:nvPr/>
        </p:nvSpPr>
        <p:spPr>
          <a:xfrm>
            <a:off x="3657600" y="3429000"/>
            <a:ext cx="2331720" cy="548640"/>
          </a:xfrm>
          <a:prstGeom prst="rect">
            <a:avLst/>
          </a:prstGeom>
          <a:noFill/>
        </p:spPr>
        <p:txBody>
          <a:bodyPr wrap="square" anchor="t"/>
          <a:lstStyle/>
          <a:p>
            <a:pPr algn="l"/>
            <a:r>
              <a:rPr sz="1300" b="0">
                <a:solidFill>
                  <a:srgbClr val="4A5568"/>
                </a:solidFill>
                <a:latin typeface="Calibri"/>
              </a:rPr>
              <a:t>Secrets and PII stripped</a:t>
            </a:r>
          </a:p>
        </p:txBody>
      </p:sp>
      <p:sp>
        <p:nvSpPr>
          <p:cNvPr id="23" name="Rounded Rectangle 22"/>
          <p:cNvSpPr/>
          <p:nvPr/>
        </p:nvSpPr>
        <p:spPr>
          <a:xfrm>
            <a:off x="6309360" y="2926080"/>
            <a:ext cx="2697480" cy="132588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TextBox 23"/>
          <p:cNvSpPr txBox="1"/>
          <p:nvPr/>
        </p:nvSpPr>
        <p:spPr>
          <a:xfrm>
            <a:off x="6492240" y="3063240"/>
            <a:ext cx="2331720" cy="320040"/>
          </a:xfrm>
          <a:prstGeom prst="rect">
            <a:avLst/>
          </a:prstGeom>
          <a:noFill/>
        </p:spPr>
        <p:txBody>
          <a:bodyPr wrap="square" anchor="t"/>
          <a:lstStyle/>
          <a:p>
            <a:pPr algn="l"/>
            <a:r>
              <a:rPr sz="1600" b="1">
                <a:solidFill>
                  <a:srgbClr val="83601C"/>
                </a:solidFill>
                <a:latin typeface="Calibri"/>
              </a:rPr>
              <a:t>Hold</a:t>
            </a:r>
          </a:p>
        </p:txBody>
      </p:sp>
      <p:sp>
        <p:nvSpPr>
          <p:cNvPr id="25" name="TextBox 24"/>
          <p:cNvSpPr txBox="1"/>
          <p:nvPr/>
        </p:nvSpPr>
        <p:spPr>
          <a:xfrm>
            <a:off x="6492240" y="3429000"/>
            <a:ext cx="2331720" cy="548640"/>
          </a:xfrm>
          <a:prstGeom prst="rect">
            <a:avLst/>
          </a:prstGeom>
          <a:noFill/>
        </p:spPr>
        <p:txBody>
          <a:bodyPr wrap="square" anchor="t"/>
          <a:lstStyle/>
          <a:p>
            <a:pPr algn="l"/>
            <a:r>
              <a:rPr sz="1300" b="0">
                <a:solidFill>
                  <a:srgbClr val="4A5568"/>
                </a:solidFill>
                <a:latin typeface="Calibri"/>
              </a:rPr>
              <a:t>Waits for a signed person</a:t>
            </a:r>
          </a:p>
        </p:txBody>
      </p:sp>
      <p:sp>
        <p:nvSpPr>
          <p:cNvPr id="26" name="Rounded Rectangle 25"/>
          <p:cNvSpPr/>
          <p:nvPr/>
        </p:nvSpPr>
        <p:spPr>
          <a:xfrm>
            <a:off x="9144000" y="2926080"/>
            <a:ext cx="2697480" cy="132588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TextBox 26"/>
          <p:cNvSpPr txBox="1"/>
          <p:nvPr/>
        </p:nvSpPr>
        <p:spPr>
          <a:xfrm>
            <a:off x="9326880" y="3063240"/>
            <a:ext cx="2331720" cy="320040"/>
          </a:xfrm>
          <a:prstGeom prst="rect">
            <a:avLst/>
          </a:prstGeom>
          <a:noFill/>
        </p:spPr>
        <p:txBody>
          <a:bodyPr wrap="square" anchor="t"/>
          <a:lstStyle/>
          <a:p>
            <a:pPr algn="l"/>
            <a:r>
              <a:rPr sz="1600" b="1">
                <a:solidFill>
                  <a:srgbClr val="C43D3D"/>
                </a:solidFill>
                <a:latin typeface="Calibri"/>
              </a:rPr>
              <a:t>Refuse</a:t>
            </a:r>
          </a:p>
        </p:txBody>
      </p:sp>
      <p:sp>
        <p:nvSpPr>
          <p:cNvPr id="28" name="TextBox 27"/>
          <p:cNvSpPr txBox="1"/>
          <p:nvPr/>
        </p:nvSpPr>
        <p:spPr>
          <a:xfrm>
            <a:off x="9326880" y="3429000"/>
            <a:ext cx="2331720" cy="548640"/>
          </a:xfrm>
          <a:prstGeom prst="rect">
            <a:avLst/>
          </a:prstGeom>
          <a:noFill/>
        </p:spPr>
        <p:txBody>
          <a:bodyPr wrap="square" anchor="t"/>
          <a:lstStyle/>
          <a:p>
            <a:pPr algn="l"/>
            <a:r>
              <a:rPr sz="1300" b="0">
                <a:solidFill>
                  <a:srgbClr val="4A5568"/>
                </a:solidFill>
                <a:latin typeface="Calibri"/>
              </a:rPr>
              <a:t>The agent sees the error</a:t>
            </a:r>
          </a:p>
        </p:txBody>
      </p:sp>
      <p:sp>
        <p:nvSpPr>
          <p:cNvPr id="29" name="TextBox 28"/>
          <p:cNvSpPr txBox="1"/>
          <p:nvPr/>
        </p:nvSpPr>
        <p:spPr>
          <a:xfrm>
            <a:off x="640080" y="4480560"/>
            <a:ext cx="3566160" cy="292608"/>
          </a:xfrm>
          <a:prstGeom prst="rect">
            <a:avLst/>
          </a:prstGeom>
          <a:noFill/>
        </p:spPr>
        <p:txBody>
          <a:bodyPr wrap="square" anchor="t"/>
          <a:lstStyle/>
          <a:p>
            <a:pPr algn="l"/>
            <a:r>
              <a:rPr sz="1400" b="1">
                <a:solidFill>
                  <a:srgbClr val="C9973F"/>
                </a:solidFill>
                <a:latin typeface="Calibri"/>
              </a:rPr>
              <a:t>Grant</a:t>
            </a:r>
          </a:p>
        </p:txBody>
      </p:sp>
      <p:sp>
        <p:nvSpPr>
          <p:cNvPr id="30" name="TextBox 29"/>
          <p:cNvSpPr txBox="1"/>
          <p:nvPr/>
        </p:nvSpPr>
        <p:spPr>
          <a:xfrm>
            <a:off x="640080" y="4773168"/>
            <a:ext cx="3566160" cy="822960"/>
          </a:xfrm>
          <a:prstGeom prst="rect">
            <a:avLst/>
          </a:prstGeom>
          <a:noFill/>
        </p:spPr>
        <p:txBody>
          <a:bodyPr wrap="square" anchor="t"/>
          <a:lstStyle/>
          <a:p>
            <a:pPr algn="l"/>
            <a:r>
              <a:rPr sz="1400" b="0">
                <a:solidFill>
                  <a:srgbClr val="4A5568"/>
                </a:solidFill>
                <a:latin typeface="Calibri"/>
              </a:rPr>
              <a:t>Can only narrow. Never widen.</a:t>
            </a:r>
          </a:p>
        </p:txBody>
      </p:sp>
      <p:sp>
        <p:nvSpPr>
          <p:cNvPr id="31" name="TextBox 30"/>
          <p:cNvSpPr txBox="1"/>
          <p:nvPr/>
        </p:nvSpPr>
        <p:spPr>
          <a:xfrm>
            <a:off x="4389120" y="4480560"/>
            <a:ext cx="3566160" cy="292608"/>
          </a:xfrm>
          <a:prstGeom prst="rect">
            <a:avLst/>
          </a:prstGeom>
          <a:noFill/>
        </p:spPr>
        <p:txBody>
          <a:bodyPr wrap="square" anchor="t"/>
          <a:lstStyle/>
          <a:p>
            <a:pPr algn="l"/>
            <a:r>
              <a:rPr sz="1400" b="1">
                <a:solidFill>
                  <a:srgbClr val="C9973F"/>
                </a:solidFill>
                <a:latin typeface="Calibri"/>
              </a:rPr>
              <a:t>Freeze</a:t>
            </a:r>
          </a:p>
        </p:txBody>
      </p:sp>
      <p:sp>
        <p:nvSpPr>
          <p:cNvPr id="32" name="TextBox 31"/>
          <p:cNvSpPr txBox="1"/>
          <p:nvPr/>
        </p:nvSpPr>
        <p:spPr>
          <a:xfrm>
            <a:off x="4389120" y="4773168"/>
            <a:ext cx="3566160" cy="822960"/>
          </a:xfrm>
          <a:prstGeom prst="rect">
            <a:avLst/>
          </a:prstGeom>
          <a:noFill/>
        </p:spPr>
        <p:txBody>
          <a:bodyPr wrap="square" anchor="t"/>
          <a:lstStyle/>
          <a:p>
            <a:pPr algn="l"/>
            <a:r>
              <a:rPr sz="1400" b="0">
                <a:solidFill>
                  <a:srgbClr val="4A5568"/>
                </a:solidFill>
                <a:latin typeface="Calibri"/>
              </a:rPr>
              <a:t>Holds tool, model, A2A, and AG-UI — including in-flight legs.</a:t>
            </a:r>
          </a:p>
        </p:txBody>
      </p:sp>
      <p:sp>
        <p:nvSpPr>
          <p:cNvPr id="33" name="TextBox 32"/>
          <p:cNvSpPr txBox="1"/>
          <p:nvPr/>
        </p:nvSpPr>
        <p:spPr>
          <a:xfrm>
            <a:off x="8138159" y="4480560"/>
            <a:ext cx="3566160" cy="292608"/>
          </a:xfrm>
          <a:prstGeom prst="rect">
            <a:avLst/>
          </a:prstGeom>
          <a:noFill/>
        </p:spPr>
        <p:txBody>
          <a:bodyPr wrap="square" anchor="t"/>
          <a:lstStyle/>
          <a:p>
            <a:pPr algn="l"/>
            <a:r>
              <a:rPr sz="1400" b="1">
                <a:solidFill>
                  <a:srgbClr val="C9973F"/>
                </a:solidFill>
                <a:latin typeface="Calibri"/>
              </a:rPr>
              <a:t>Revoke</a:t>
            </a:r>
          </a:p>
        </p:txBody>
      </p:sp>
      <p:sp>
        <p:nvSpPr>
          <p:cNvPr id="34" name="TextBox 33"/>
          <p:cNvSpPr txBox="1"/>
          <p:nvPr/>
        </p:nvSpPr>
        <p:spPr>
          <a:xfrm>
            <a:off x="8138159" y="4773168"/>
            <a:ext cx="3566160" cy="822960"/>
          </a:xfrm>
          <a:prstGeom prst="rect">
            <a:avLst/>
          </a:prstGeom>
          <a:noFill/>
        </p:spPr>
        <p:txBody>
          <a:bodyPr wrap="square" anchor="t"/>
          <a:lstStyle/>
          <a:p>
            <a:pPr algn="l"/>
            <a:r>
              <a:rPr sz="1400" b="0">
                <a:solidFill>
                  <a:srgbClr val="4A5568"/>
                </a:solidFill>
                <a:latin typeface="Calibri"/>
              </a:rPr>
              <a:t>Ends every child and every bound session. Silence means no.</a:t>
            </a:r>
          </a:p>
        </p:txBody>
      </p:sp>
      <p:sp>
        <p:nvSpPr>
          <p:cNvPr id="35" name="TextBox 34"/>
          <p:cNvSpPr txBox="1"/>
          <p:nvPr/>
        </p:nvSpPr>
        <p:spPr>
          <a:xfrm>
            <a:off x="640080" y="5715000"/>
            <a:ext cx="10972800" cy="502920"/>
          </a:xfrm>
          <a:prstGeom prst="rect">
            <a:avLst/>
          </a:prstGeom>
          <a:noFill/>
        </p:spPr>
        <p:txBody>
          <a:bodyPr wrap="square" anchor="t"/>
          <a:lstStyle/>
          <a:p>
            <a:pPr algn="l"/>
            <a:r>
              <a:rPr sz="1500" b="0">
                <a:solidFill>
                  <a:srgbClr val="0B1526"/>
                </a:solidFill>
                <a:latin typeface="Calibri"/>
              </a:rPr>
              <a:t>Inline on the path it is given. A call that never reaches PyxGrant is named later — not stopped.</a:t>
            </a:r>
          </a:p>
        </p:txBody>
      </p:sp>
      <p:sp>
        <p:nvSpPr>
          <p:cNvPr id="36" name="TextBox 35"/>
          <p:cNvSpPr txBox="1"/>
          <p:nvPr/>
        </p:nvSpPr>
        <p:spPr>
          <a:xfrm>
            <a:off x="640080" y="6510528"/>
            <a:ext cx="7772400" cy="219456"/>
          </a:xfrm>
          <a:prstGeom prst="rect">
            <a:avLst/>
          </a:prstGeom>
          <a:noFill/>
        </p:spPr>
        <p:txBody>
          <a:bodyPr wrap="square" anchor="t"/>
          <a:lstStyle/>
          <a:p>
            <a:pPr algn="l"/>
            <a:r>
              <a:rPr sz="1100" b="0">
                <a:solidFill>
                  <a:srgbClr val="7A828E"/>
                </a:solidFill>
                <a:latin typeface="Calibri"/>
              </a:rPr>
              <a:t>pyxgrant.com  ·  kernel 2.1203.0</a:t>
            </a:r>
          </a:p>
        </p:txBody>
      </p:sp>
      <p:sp>
        <p:nvSpPr>
          <p:cNvPr id="37" name="TextBox 36"/>
          <p:cNvSpPr txBox="1"/>
          <p:nvPr/>
        </p:nvSpPr>
        <p:spPr>
          <a:xfrm>
            <a:off x="9692640" y="6510528"/>
            <a:ext cx="1920240" cy="219456"/>
          </a:xfrm>
          <a:prstGeom prst="rect">
            <a:avLst/>
          </a:prstGeom>
          <a:noFill/>
        </p:spPr>
        <p:txBody>
          <a:bodyPr wrap="square" anchor="t"/>
          <a:lstStyle/>
          <a:p>
            <a:pPr algn="r"/>
            <a:r>
              <a:rPr sz="1100" b="0">
                <a:solidFill>
                  <a:srgbClr val="7A828E"/>
                </a:solidFill>
                <a:latin typeface="Calibri"/>
              </a:rPr>
              <a:t>04  /  12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C9973F"/>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 name="TextBox 2"/>
          <p:cNvSpPr txBox="1"/>
          <p:nvPr/>
        </p:nvSpPr>
        <p:spPr>
          <a:xfrm>
            <a:off x="640080" y="292608"/>
            <a:ext cx="9326880" cy="237744"/>
          </a:xfrm>
          <a:prstGeom prst="rect">
            <a:avLst/>
          </a:prstGeom>
          <a:noFill/>
        </p:spPr>
        <p:txBody>
          <a:bodyPr wrap="square" anchor="t"/>
          <a:lstStyle/>
          <a:p>
            <a:pPr algn="l"/>
            <a:r>
              <a:rPr sz="1100" b="1">
                <a:solidFill>
                  <a:srgbClr val="C9973F"/>
                </a:solidFill>
                <a:latin typeface="Calibri"/>
              </a:rPr>
              <a:t>PROOF</a:t>
            </a:r>
          </a:p>
        </p:txBody>
      </p:sp>
      <p:sp>
        <p:nvSpPr>
          <p:cNvPr id="4" name="TextBox 3"/>
          <p:cNvSpPr txBox="1"/>
          <p:nvPr/>
        </p:nvSpPr>
        <p:spPr>
          <a:xfrm>
            <a:off x="640080" y="530352"/>
            <a:ext cx="9509760" cy="777240"/>
          </a:xfrm>
          <a:prstGeom prst="rect">
            <a:avLst/>
          </a:prstGeom>
          <a:noFill/>
        </p:spPr>
        <p:txBody>
          <a:bodyPr wrap="square" anchor="t"/>
          <a:lstStyle/>
          <a:p>
            <a:pPr algn="l"/>
            <a:r>
              <a:rPr sz="3000" b="1">
                <a:solidFill>
                  <a:srgbClr val="0B1526"/>
                </a:solidFill>
                <a:latin typeface="Calibri"/>
              </a:rPr>
              <a:t>An incident, start to finish.</a:t>
            </a:r>
          </a:p>
        </p:txBody>
      </p:sp>
      <p:pic>
        <p:nvPicPr>
          <p:cNvPr id="5" name="Picture 4" descr="omantiv-logo.png"/>
          <p:cNvPicPr>
            <a:picLocks noChangeAspect="1"/>
          </p:cNvPicPr>
          <p:nvPr/>
        </p:nvPicPr>
        <p:blipFill>
          <a:blip r:embed="rId2"/>
          <a:stretch>
            <a:fillRect/>
          </a:stretch>
        </p:blipFill>
        <p:spPr>
          <a:xfrm>
            <a:off x="10378440" y="292608"/>
            <a:ext cx="1468192" cy="347472"/>
          </a:xfrm>
          <a:prstGeom prst="rect">
            <a:avLst/>
          </a:prstGeom>
        </p:spPr>
      </p:pic>
      <p:sp>
        <p:nvSpPr>
          <p:cNvPr id="6" name="Rounded Rectangle 5"/>
          <p:cNvSpPr/>
          <p:nvPr/>
        </p:nvSpPr>
        <p:spPr>
          <a:xfrm>
            <a:off x="640080" y="1417320"/>
            <a:ext cx="6583680" cy="416052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pic>
        <p:nvPicPr>
          <p:cNvPr id="7" name="Picture 6" descr="console-activity.png"/>
          <p:cNvPicPr>
            <a:picLocks noChangeAspect="1"/>
          </p:cNvPicPr>
          <p:nvPr/>
        </p:nvPicPr>
        <p:blipFill>
          <a:blip r:embed="rId3"/>
          <a:stretch>
            <a:fillRect/>
          </a:stretch>
        </p:blipFill>
        <p:spPr>
          <a:xfrm>
            <a:off x="822960" y="1600200"/>
            <a:ext cx="6217920" cy="1865376"/>
          </a:xfrm>
          <a:prstGeom prst="rect">
            <a:avLst/>
          </a:prstGeom>
        </p:spPr>
      </p:pic>
      <p:sp>
        <p:nvSpPr>
          <p:cNvPr id="8" name="TextBox 7"/>
          <p:cNvSpPr txBox="1"/>
          <p:nvPr/>
        </p:nvSpPr>
        <p:spPr>
          <a:xfrm>
            <a:off x="640080" y="5669280"/>
            <a:ext cx="6583680" cy="292608"/>
          </a:xfrm>
          <a:prstGeom prst="rect">
            <a:avLst/>
          </a:prstGeom>
          <a:noFill/>
        </p:spPr>
        <p:txBody>
          <a:bodyPr wrap="square" anchor="t"/>
          <a:lstStyle/>
          <a:p>
            <a:pPr algn="l"/>
            <a:r>
              <a:rPr sz="1200" b="0">
                <a:solidFill>
                  <a:srgbClr val="7A828E"/>
                </a:solidFill>
                <a:latin typeface="Calibri"/>
              </a:rPr>
              <a:t>Product capture — not a customer tenant.</a:t>
            </a:r>
          </a:p>
        </p:txBody>
      </p:sp>
      <p:sp>
        <p:nvSpPr>
          <p:cNvPr id="9" name="Rounded Rectangle 8"/>
          <p:cNvSpPr/>
          <p:nvPr/>
        </p:nvSpPr>
        <p:spPr>
          <a:xfrm>
            <a:off x="7406640" y="1444752"/>
            <a:ext cx="4114800" cy="987552"/>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7571231" y="1536192"/>
            <a:ext cx="3794760" cy="292608"/>
          </a:xfrm>
          <a:prstGeom prst="rect">
            <a:avLst/>
          </a:prstGeom>
          <a:noFill/>
        </p:spPr>
        <p:txBody>
          <a:bodyPr wrap="square" anchor="t"/>
          <a:lstStyle/>
          <a:p>
            <a:pPr algn="l"/>
            <a:r>
              <a:rPr sz="1400" b="1">
                <a:solidFill>
                  <a:srgbClr val="0B1526"/>
                </a:solidFill>
                <a:latin typeface="Calibri"/>
              </a:rPr>
              <a:t>1  Spot</a:t>
            </a:r>
          </a:p>
        </p:txBody>
      </p:sp>
      <p:sp>
        <p:nvSpPr>
          <p:cNvPr id="11" name="TextBox 10"/>
          <p:cNvSpPr txBox="1"/>
          <p:nvPr/>
        </p:nvSpPr>
        <p:spPr>
          <a:xfrm>
            <a:off x="7571231" y="1847088"/>
            <a:ext cx="3794760" cy="475488"/>
          </a:xfrm>
          <a:prstGeom prst="rect">
            <a:avLst/>
          </a:prstGeom>
          <a:noFill/>
        </p:spPr>
        <p:txBody>
          <a:bodyPr wrap="square" anchor="t"/>
          <a:lstStyle/>
          <a:p>
            <a:pPr algn="l"/>
            <a:r>
              <a:rPr sz="1300" b="0">
                <a:solidFill>
                  <a:srgbClr val="4A5568"/>
                </a:solidFill>
                <a:latin typeface="Calibri"/>
              </a:rPr>
              <a:t>A refused call: rule, reason, signed receipt.</a:t>
            </a:r>
          </a:p>
        </p:txBody>
      </p:sp>
      <p:sp>
        <p:nvSpPr>
          <p:cNvPr id="12" name="Rounded Rectangle 11"/>
          <p:cNvSpPr/>
          <p:nvPr/>
        </p:nvSpPr>
        <p:spPr>
          <a:xfrm>
            <a:off x="7406640" y="2523744"/>
            <a:ext cx="4114800" cy="987552"/>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3" name="TextBox 12"/>
          <p:cNvSpPr txBox="1"/>
          <p:nvPr/>
        </p:nvSpPr>
        <p:spPr>
          <a:xfrm>
            <a:off x="7571231" y="2615184"/>
            <a:ext cx="3794760" cy="292608"/>
          </a:xfrm>
          <a:prstGeom prst="rect">
            <a:avLst/>
          </a:prstGeom>
          <a:noFill/>
        </p:spPr>
        <p:txBody>
          <a:bodyPr wrap="square" anchor="t"/>
          <a:lstStyle/>
          <a:p>
            <a:pPr algn="l"/>
            <a:r>
              <a:rPr sz="1400" b="1">
                <a:solidFill>
                  <a:srgbClr val="0B1526"/>
                </a:solidFill>
                <a:latin typeface="Calibri"/>
              </a:rPr>
              <a:t>2  Scope</a:t>
            </a:r>
          </a:p>
        </p:txBody>
      </p:sp>
      <p:sp>
        <p:nvSpPr>
          <p:cNvPr id="14" name="TextBox 13"/>
          <p:cNvSpPr txBox="1"/>
          <p:nvPr/>
        </p:nvSpPr>
        <p:spPr>
          <a:xfrm>
            <a:off x="7571231" y="2926080"/>
            <a:ext cx="3794760" cy="475488"/>
          </a:xfrm>
          <a:prstGeom prst="rect">
            <a:avLst/>
          </a:prstGeom>
          <a:noFill/>
        </p:spPr>
        <p:txBody>
          <a:bodyPr wrap="square" anchor="t"/>
          <a:lstStyle/>
          <a:p>
            <a:pPr algn="l"/>
            <a:r>
              <a:rPr sz="1300" b="0">
                <a:solidFill>
                  <a:srgbClr val="4A5568"/>
                </a:solidFill>
                <a:latin typeface="Calibri"/>
              </a:rPr>
              <a:t>Which grant, which planes, which bound sessions.</a:t>
            </a:r>
          </a:p>
        </p:txBody>
      </p:sp>
      <p:sp>
        <p:nvSpPr>
          <p:cNvPr id="15" name="Rounded Rectangle 14"/>
          <p:cNvSpPr/>
          <p:nvPr/>
        </p:nvSpPr>
        <p:spPr>
          <a:xfrm>
            <a:off x="7406640" y="3602736"/>
            <a:ext cx="4114800" cy="987552"/>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6" name="TextBox 15"/>
          <p:cNvSpPr txBox="1"/>
          <p:nvPr/>
        </p:nvSpPr>
        <p:spPr>
          <a:xfrm>
            <a:off x="7571231" y="3694176"/>
            <a:ext cx="3794760" cy="292608"/>
          </a:xfrm>
          <a:prstGeom prst="rect">
            <a:avLst/>
          </a:prstGeom>
          <a:noFill/>
        </p:spPr>
        <p:txBody>
          <a:bodyPr wrap="square" anchor="t"/>
          <a:lstStyle/>
          <a:p>
            <a:pPr algn="l"/>
            <a:r>
              <a:rPr sz="1400" b="1">
                <a:solidFill>
                  <a:srgbClr val="0B1526"/>
                </a:solidFill>
                <a:latin typeface="Calibri"/>
              </a:rPr>
              <a:t>3  Contain</a:t>
            </a:r>
          </a:p>
        </p:txBody>
      </p:sp>
      <p:sp>
        <p:nvSpPr>
          <p:cNvPr id="17" name="TextBox 16"/>
          <p:cNvSpPr txBox="1"/>
          <p:nvPr/>
        </p:nvSpPr>
        <p:spPr>
          <a:xfrm>
            <a:off x="7571231" y="4005072"/>
            <a:ext cx="3794760" cy="475488"/>
          </a:xfrm>
          <a:prstGeom prst="rect">
            <a:avLst/>
          </a:prstGeom>
          <a:noFill/>
        </p:spPr>
        <p:txBody>
          <a:bodyPr wrap="square" anchor="t"/>
          <a:lstStyle/>
          <a:p>
            <a:pPr algn="l"/>
            <a:r>
              <a:rPr sz="1300" b="0">
                <a:solidFill>
                  <a:srgbClr val="4A5568"/>
                </a:solidFill>
                <a:latin typeface="Calibri"/>
              </a:rPr>
              <a:t>Freeze holds every plane. Resume is reversible. Revoke is not.</a:t>
            </a:r>
          </a:p>
        </p:txBody>
      </p:sp>
      <p:sp>
        <p:nvSpPr>
          <p:cNvPr id="18" name="Rounded Rectangle 17"/>
          <p:cNvSpPr/>
          <p:nvPr/>
        </p:nvSpPr>
        <p:spPr>
          <a:xfrm>
            <a:off x="7406640" y="4681728"/>
            <a:ext cx="4114800" cy="987552"/>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TextBox 18"/>
          <p:cNvSpPr txBox="1"/>
          <p:nvPr/>
        </p:nvSpPr>
        <p:spPr>
          <a:xfrm>
            <a:off x="7571231" y="4773168"/>
            <a:ext cx="3794760" cy="292608"/>
          </a:xfrm>
          <a:prstGeom prst="rect">
            <a:avLst/>
          </a:prstGeom>
          <a:noFill/>
        </p:spPr>
        <p:txBody>
          <a:bodyPr wrap="square" anchor="t"/>
          <a:lstStyle/>
          <a:p>
            <a:pPr algn="l"/>
            <a:r>
              <a:rPr sz="1400" b="1">
                <a:solidFill>
                  <a:srgbClr val="0B1526"/>
                </a:solidFill>
                <a:latin typeface="Calibri"/>
              </a:rPr>
              <a:t>4  Prove</a:t>
            </a:r>
          </a:p>
        </p:txBody>
      </p:sp>
      <p:sp>
        <p:nvSpPr>
          <p:cNvPr id="20" name="TextBox 19"/>
          <p:cNvSpPr txBox="1"/>
          <p:nvPr/>
        </p:nvSpPr>
        <p:spPr>
          <a:xfrm>
            <a:off x="7571231" y="5084064"/>
            <a:ext cx="3794760" cy="475488"/>
          </a:xfrm>
          <a:prstGeom prst="rect">
            <a:avLst/>
          </a:prstGeom>
          <a:noFill/>
        </p:spPr>
        <p:txBody>
          <a:bodyPr wrap="square" anchor="t"/>
          <a:lstStyle/>
          <a:p>
            <a:pPr algn="l"/>
            <a:r>
              <a:rPr sz="1300" b="0">
                <a:solidFill>
                  <a:srgbClr val="4A5568"/>
                </a:solidFill>
                <a:latin typeface="Calibri"/>
              </a:rPr>
              <a:t>The refuse lands in the hash-chained log. Open Prove and flip a field.</a:t>
            </a:r>
          </a:p>
        </p:txBody>
      </p:sp>
      <p:sp>
        <p:nvSpPr>
          <p:cNvPr id="21" name="TextBox 20"/>
          <p:cNvSpPr txBox="1"/>
          <p:nvPr/>
        </p:nvSpPr>
        <p:spPr>
          <a:xfrm>
            <a:off x="640080" y="6510528"/>
            <a:ext cx="7772400" cy="219456"/>
          </a:xfrm>
          <a:prstGeom prst="rect">
            <a:avLst/>
          </a:prstGeom>
          <a:noFill/>
        </p:spPr>
        <p:txBody>
          <a:bodyPr wrap="square" anchor="t"/>
          <a:lstStyle/>
          <a:p>
            <a:pPr algn="l"/>
            <a:r>
              <a:rPr sz="1100" b="0">
                <a:solidFill>
                  <a:srgbClr val="7A828E"/>
                </a:solidFill>
                <a:latin typeface="Calibri"/>
              </a:rPr>
              <a:t>pyxgrant.com  ·  kernel 2.1203.0</a:t>
            </a:r>
          </a:p>
        </p:txBody>
      </p:sp>
      <p:sp>
        <p:nvSpPr>
          <p:cNvPr id="22" name="TextBox 21"/>
          <p:cNvSpPr txBox="1"/>
          <p:nvPr/>
        </p:nvSpPr>
        <p:spPr>
          <a:xfrm>
            <a:off x="9692640" y="6510528"/>
            <a:ext cx="1920240" cy="219456"/>
          </a:xfrm>
          <a:prstGeom prst="rect">
            <a:avLst/>
          </a:prstGeom>
          <a:noFill/>
        </p:spPr>
        <p:txBody>
          <a:bodyPr wrap="square" anchor="t"/>
          <a:lstStyle/>
          <a:p>
            <a:pPr algn="r"/>
            <a:r>
              <a:rPr sz="1100" b="0">
                <a:solidFill>
                  <a:srgbClr val="7A828E"/>
                </a:solidFill>
                <a:latin typeface="Calibri"/>
              </a:rPr>
              <a:t>05  /  12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C9973F"/>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 name="TextBox 2"/>
          <p:cNvSpPr txBox="1"/>
          <p:nvPr/>
        </p:nvSpPr>
        <p:spPr>
          <a:xfrm>
            <a:off x="640080" y="292608"/>
            <a:ext cx="9326880" cy="237744"/>
          </a:xfrm>
          <a:prstGeom prst="rect">
            <a:avLst/>
          </a:prstGeom>
          <a:noFill/>
        </p:spPr>
        <p:txBody>
          <a:bodyPr wrap="square" anchor="t"/>
          <a:lstStyle/>
          <a:p>
            <a:pPr algn="l"/>
            <a:r>
              <a:rPr sz="1100" b="1">
                <a:solidFill>
                  <a:srgbClr val="C9973F"/>
                </a:solidFill>
                <a:latin typeface="Calibri"/>
              </a:rPr>
              <a:t>MARKET</a:t>
            </a:r>
          </a:p>
        </p:txBody>
      </p:sp>
      <p:sp>
        <p:nvSpPr>
          <p:cNvPr id="4" name="TextBox 3"/>
          <p:cNvSpPr txBox="1"/>
          <p:nvPr/>
        </p:nvSpPr>
        <p:spPr>
          <a:xfrm>
            <a:off x="640080" y="530352"/>
            <a:ext cx="9509760" cy="777240"/>
          </a:xfrm>
          <a:prstGeom prst="rect">
            <a:avLst/>
          </a:prstGeom>
          <a:noFill/>
        </p:spPr>
        <p:txBody>
          <a:bodyPr wrap="square" anchor="t"/>
          <a:lstStyle/>
          <a:p>
            <a:pPr algn="l"/>
            <a:r>
              <a:rPr sz="3000" b="1">
                <a:solidFill>
                  <a:srgbClr val="0B1526"/>
                </a:solidFill>
                <a:latin typeface="Calibri"/>
              </a:rPr>
              <a:t>The buyer already has to show it. The category is already priced.</a:t>
            </a:r>
          </a:p>
        </p:txBody>
      </p:sp>
      <p:pic>
        <p:nvPicPr>
          <p:cNvPr id="5" name="Picture 4" descr="omantiv-logo.png"/>
          <p:cNvPicPr>
            <a:picLocks noChangeAspect="1"/>
          </p:cNvPicPr>
          <p:nvPr/>
        </p:nvPicPr>
        <p:blipFill>
          <a:blip r:embed="rId2"/>
          <a:stretch>
            <a:fillRect/>
          </a:stretch>
        </p:blipFill>
        <p:spPr>
          <a:xfrm>
            <a:off x="10378440" y="292608"/>
            <a:ext cx="1468192" cy="347472"/>
          </a:xfrm>
          <a:prstGeom prst="rect">
            <a:avLst/>
          </a:prstGeom>
        </p:spPr>
      </p:pic>
      <p:sp>
        <p:nvSpPr>
          <p:cNvPr id="6" name="Rounded Rectangle 5"/>
          <p:cNvSpPr/>
          <p:nvPr/>
        </p:nvSpPr>
        <p:spPr>
          <a:xfrm>
            <a:off x="640080" y="1417320"/>
            <a:ext cx="3566160" cy="288036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7" name="TextBox 6"/>
          <p:cNvSpPr txBox="1"/>
          <p:nvPr/>
        </p:nvSpPr>
        <p:spPr>
          <a:xfrm>
            <a:off x="868680" y="1600200"/>
            <a:ext cx="3108960" cy="365760"/>
          </a:xfrm>
          <a:prstGeom prst="rect">
            <a:avLst/>
          </a:prstGeom>
          <a:noFill/>
        </p:spPr>
        <p:txBody>
          <a:bodyPr wrap="square" anchor="t"/>
          <a:lstStyle/>
          <a:p>
            <a:pPr algn="l"/>
            <a:r>
              <a:rPr sz="1600" b="1">
                <a:solidFill>
                  <a:srgbClr val="C9973F"/>
                </a:solidFill>
                <a:latin typeface="Calibri"/>
              </a:rPr>
              <a:t>Beachhead</a:t>
            </a:r>
          </a:p>
        </p:txBody>
      </p:sp>
      <p:sp>
        <p:nvSpPr>
          <p:cNvPr id="8" name="TextBox 7"/>
          <p:cNvSpPr txBox="1"/>
          <p:nvPr/>
        </p:nvSpPr>
        <p:spPr>
          <a:xfrm>
            <a:off x="868680" y="2057400"/>
            <a:ext cx="3108960" cy="1965960"/>
          </a:xfrm>
          <a:prstGeom prst="rect">
            <a:avLst/>
          </a:prstGeom>
          <a:noFill/>
        </p:spPr>
        <p:txBody>
          <a:bodyPr wrap="square" anchor="t"/>
          <a:lstStyle/>
          <a:p>
            <a:pPr algn="l"/>
            <a:r>
              <a:rPr sz="1500" b="0">
                <a:solidFill>
                  <a:srgbClr val="4A5568"/>
                </a:solidFill>
                <a:latin typeface="Calibri"/>
              </a:rPr>
              <a:t>Coding agents on the laptop — Cursor, Claude Code, MCP — in health, higher ed, state and local, regulated mid-market.</a:t>
            </a:r>
          </a:p>
        </p:txBody>
      </p:sp>
      <p:sp>
        <p:nvSpPr>
          <p:cNvPr id="9" name="Rounded Rectangle 8"/>
          <p:cNvSpPr/>
          <p:nvPr/>
        </p:nvSpPr>
        <p:spPr>
          <a:xfrm>
            <a:off x="4389120" y="1417320"/>
            <a:ext cx="3566160" cy="288036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4617720" y="1600200"/>
            <a:ext cx="3108960" cy="365760"/>
          </a:xfrm>
          <a:prstGeom prst="rect">
            <a:avLst/>
          </a:prstGeom>
          <a:noFill/>
        </p:spPr>
        <p:txBody>
          <a:bodyPr wrap="square" anchor="t"/>
          <a:lstStyle/>
          <a:p>
            <a:pPr algn="l"/>
            <a:r>
              <a:rPr sz="1600" b="1">
                <a:solidFill>
                  <a:srgbClr val="C9973F"/>
                </a:solidFill>
                <a:latin typeface="Calibri"/>
              </a:rPr>
              <a:t>Buyer</a:t>
            </a:r>
          </a:p>
        </p:txBody>
      </p:sp>
      <p:sp>
        <p:nvSpPr>
          <p:cNvPr id="11" name="TextBox 10"/>
          <p:cNvSpPr txBox="1"/>
          <p:nvPr/>
        </p:nvSpPr>
        <p:spPr>
          <a:xfrm>
            <a:off x="4617720" y="2057400"/>
            <a:ext cx="3108960" cy="1965960"/>
          </a:xfrm>
          <a:prstGeom prst="rect">
            <a:avLst/>
          </a:prstGeom>
          <a:noFill/>
        </p:spPr>
        <p:txBody>
          <a:bodyPr wrap="square" anchor="t"/>
          <a:lstStyle/>
          <a:p>
            <a:pPr algn="l"/>
            <a:r>
              <a:rPr sz="1500" b="0">
                <a:solidFill>
                  <a:srgbClr val="4A5568"/>
                </a:solidFill>
                <a:latin typeface="Calibri"/>
              </a:rPr>
              <a:t>CISO and platform security, with internal audit. They cannot assert that an agent behaved. They have to prove it.</a:t>
            </a:r>
          </a:p>
        </p:txBody>
      </p:sp>
      <p:sp>
        <p:nvSpPr>
          <p:cNvPr id="12" name="Rounded Rectangle 11"/>
          <p:cNvSpPr/>
          <p:nvPr/>
        </p:nvSpPr>
        <p:spPr>
          <a:xfrm>
            <a:off x="8138159" y="1417320"/>
            <a:ext cx="3566160" cy="288036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3" name="TextBox 12"/>
          <p:cNvSpPr txBox="1"/>
          <p:nvPr/>
        </p:nvSpPr>
        <p:spPr>
          <a:xfrm>
            <a:off x="8366759" y="1600200"/>
            <a:ext cx="3108960" cy="365760"/>
          </a:xfrm>
          <a:prstGeom prst="rect">
            <a:avLst/>
          </a:prstGeom>
          <a:noFill/>
        </p:spPr>
        <p:txBody>
          <a:bodyPr wrap="square" anchor="t"/>
          <a:lstStyle/>
          <a:p>
            <a:pPr algn="l"/>
            <a:r>
              <a:rPr sz="1600" b="1">
                <a:solidFill>
                  <a:srgbClr val="C9973F"/>
                </a:solidFill>
                <a:latin typeface="Calibri"/>
              </a:rPr>
              <a:t>Category</a:t>
            </a:r>
          </a:p>
        </p:txBody>
      </p:sp>
      <p:sp>
        <p:nvSpPr>
          <p:cNvPr id="14" name="TextBox 13"/>
          <p:cNvSpPr txBox="1"/>
          <p:nvPr/>
        </p:nvSpPr>
        <p:spPr>
          <a:xfrm>
            <a:off x="8366759" y="2057400"/>
            <a:ext cx="3108960" cy="1965960"/>
          </a:xfrm>
          <a:prstGeom prst="rect">
            <a:avLst/>
          </a:prstGeom>
          <a:noFill/>
        </p:spPr>
        <p:txBody>
          <a:bodyPr wrap="square" anchor="t"/>
          <a:lstStyle/>
          <a:p>
            <a:pPr algn="l"/>
            <a:r>
              <a:rPr sz="1500" b="0">
                <a:solidFill>
                  <a:srgbClr val="4A5568"/>
                </a:solidFill>
                <a:latin typeface="Calibri"/>
              </a:rPr>
              <a:t>Four acquisitions in a year: Protect AI → Palo Alto, Lakera → Check Point, Prompt Security → SentinelOne, CalypsoAI → F5.</a:t>
            </a:r>
          </a:p>
        </p:txBody>
      </p:sp>
      <p:sp>
        <p:nvSpPr>
          <p:cNvPr id="15" name="Rounded Rectangle 14"/>
          <p:cNvSpPr/>
          <p:nvPr/>
        </p:nvSpPr>
        <p:spPr>
          <a:xfrm>
            <a:off x="640080" y="4480560"/>
            <a:ext cx="10927080" cy="169164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6" name="TextBox 15"/>
          <p:cNvSpPr txBox="1"/>
          <p:nvPr/>
        </p:nvSpPr>
        <p:spPr>
          <a:xfrm>
            <a:off x="868680" y="4663440"/>
            <a:ext cx="10469880" cy="320040"/>
          </a:xfrm>
          <a:prstGeom prst="rect">
            <a:avLst/>
          </a:prstGeom>
          <a:noFill/>
        </p:spPr>
        <p:txBody>
          <a:bodyPr wrap="square" anchor="t"/>
          <a:lstStyle/>
          <a:p>
            <a:pPr algn="l"/>
            <a:r>
              <a:rPr sz="1400" b="1">
                <a:solidFill>
                  <a:srgbClr val="83601C"/>
                </a:solidFill>
                <a:latin typeface="Calibri"/>
              </a:rPr>
              <a:t>What we will not put on this slide</a:t>
            </a:r>
          </a:p>
        </p:txBody>
      </p:sp>
      <p:sp>
        <p:nvSpPr>
          <p:cNvPr id="17" name="TextBox 16"/>
          <p:cNvSpPr txBox="1"/>
          <p:nvPr/>
        </p:nvSpPr>
        <p:spPr>
          <a:xfrm>
            <a:off x="868680" y="5029200"/>
            <a:ext cx="10469880" cy="868680"/>
          </a:xfrm>
          <a:prstGeom prst="rect">
            <a:avLst/>
          </a:prstGeom>
          <a:noFill/>
        </p:spPr>
        <p:txBody>
          <a:bodyPr wrap="square" anchor="t"/>
          <a:lstStyle/>
          <a:p>
            <a:pPr algn="l"/>
            <a:r>
              <a:rPr sz="1500" b="0">
                <a:solidFill>
                  <a:srgbClr val="4A5568"/>
                </a:solidFill>
                <a:latin typeface="Calibri"/>
              </a:rPr>
              <a:t>No TAM we did not buy. No ACV we have not closed. EU AI Act Art. 12 logging for Annex III is 2 December 2027 — it gets bought in the 2027 budget cycle. California EO N-9-26 already named the threat.</a:t>
            </a:r>
          </a:p>
        </p:txBody>
      </p:sp>
      <p:sp>
        <p:nvSpPr>
          <p:cNvPr id="18" name="TextBox 17"/>
          <p:cNvSpPr txBox="1"/>
          <p:nvPr/>
        </p:nvSpPr>
        <p:spPr>
          <a:xfrm>
            <a:off x="640080" y="6510528"/>
            <a:ext cx="7772400" cy="219456"/>
          </a:xfrm>
          <a:prstGeom prst="rect">
            <a:avLst/>
          </a:prstGeom>
          <a:noFill/>
        </p:spPr>
        <p:txBody>
          <a:bodyPr wrap="square" anchor="t"/>
          <a:lstStyle/>
          <a:p>
            <a:pPr algn="l"/>
            <a:r>
              <a:rPr sz="1100" b="0">
                <a:solidFill>
                  <a:srgbClr val="7A828E"/>
                </a:solidFill>
                <a:latin typeface="Calibri"/>
              </a:rPr>
              <a:t>pyxgrant.com  ·  kernel 2.1203.0</a:t>
            </a:r>
          </a:p>
        </p:txBody>
      </p:sp>
      <p:sp>
        <p:nvSpPr>
          <p:cNvPr id="19" name="TextBox 18"/>
          <p:cNvSpPr txBox="1"/>
          <p:nvPr/>
        </p:nvSpPr>
        <p:spPr>
          <a:xfrm>
            <a:off x="9692640" y="6510528"/>
            <a:ext cx="1920240" cy="219456"/>
          </a:xfrm>
          <a:prstGeom prst="rect">
            <a:avLst/>
          </a:prstGeom>
          <a:noFill/>
        </p:spPr>
        <p:txBody>
          <a:bodyPr wrap="square" anchor="t"/>
          <a:lstStyle/>
          <a:p>
            <a:pPr algn="r"/>
            <a:r>
              <a:rPr sz="1100" b="0">
                <a:solidFill>
                  <a:srgbClr val="7A828E"/>
                </a:solidFill>
                <a:latin typeface="Calibri"/>
              </a:rPr>
              <a:t>06  /  12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C9973F"/>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 name="TextBox 2"/>
          <p:cNvSpPr txBox="1"/>
          <p:nvPr/>
        </p:nvSpPr>
        <p:spPr>
          <a:xfrm>
            <a:off x="640080" y="292608"/>
            <a:ext cx="9326880" cy="237744"/>
          </a:xfrm>
          <a:prstGeom prst="rect">
            <a:avLst/>
          </a:prstGeom>
          <a:noFill/>
        </p:spPr>
        <p:txBody>
          <a:bodyPr wrap="square" anchor="t"/>
          <a:lstStyle/>
          <a:p>
            <a:pPr algn="l"/>
            <a:r>
              <a:rPr sz="1100" b="1">
                <a:solidFill>
                  <a:srgbClr val="C9973F"/>
                </a:solidFill>
                <a:latin typeface="Calibri"/>
              </a:rPr>
              <a:t>WHERE WE SIT</a:t>
            </a:r>
          </a:p>
        </p:txBody>
      </p:sp>
      <p:sp>
        <p:nvSpPr>
          <p:cNvPr id="4" name="TextBox 3"/>
          <p:cNvSpPr txBox="1"/>
          <p:nvPr/>
        </p:nvSpPr>
        <p:spPr>
          <a:xfrm>
            <a:off x="640080" y="530352"/>
            <a:ext cx="9509760" cy="777240"/>
          </a:xfrm>
          <a:prstGeom prst="rect">
            <a:avLst/>
          </a:prstGeom>
          <a:noFill/>
        </p:spPr>
        <p:txBody>
          <a:bodyPr wrap="square" anchor="t"/>
          <a:lstStyle/>
          <a:p>
            <a:pPr algn="l"/>
            <a:r>
              <a:rPr sz="3000" b="1">
                <a:solidFill>
                  <a:srgbClr val="0B1526"/>
                </a:solidFill>
                <a:latin typeface="Calibri"/>
              </a:rPr>
              <a:t>Three jobs. We do one of them.</a:t>
            </a:r>
          </a:p>
        </p:txBody>
      </p:sp>
      <p:pic>
        <p:nvPicPr>
          <p:cNvPr id="5" name="Picture 4" descr="omantiv-logo.png"/>
          <p:cNvPicPr>
            <a:picLocks noChangeAspect="1"/>
          </p:cNvPicPr>
          <p:nvPr/>
        </p:nvPicPr>
        <p:blipFill>
          <a:blip r:embed="rId2"/>
          <a:stretch>
            <a:fillRect/>
          </a:stretch>
        </p:blipFill>
        <p:spPr>
          <a:xfrm>
            <a:off x="10378440" y="292608"/>
            <a:ext cx="1468192" cy="347472"/>
          </a:xfrm>
          <a:prstGeom prst="rect">
            <a:avLst/>
          </a:prstGeom>
        </p:spPr>
      </p:pic>
      <p:sp>
        <p:nvSpPr>
          <p:cNvPr id="6" name="Rounded Rectangle 5"/>
          <p:cNvSpPr/>
          <p:nvPr/>
        </p:nvSpPr>
        <p:spPr>
          <a:xfrm>
            <a:off x="640080" y="1417320"/>
            <a:ext cx="3566160" cy="352044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7" name="TextBox 6"/>
          <p:cNvSpPr txBox="1"/>
          <p:nvPr/>
        </p:nvSpPr>
        <p:spPr>
          <a:xfrm>
            <a:off x="896112" y="1600200"/>
            <a:ext cx="3063240" cy="256032"/>
          </a:xfrm>
          <a:prstGeom prst="rect">
            <a:avLst/>
          </a:prstGeom>
          <a:noFill/>
        </p:spPr>
        <p:txBody>
          <a:bodyPr wrap="square" anchor="t"/>
          <a:lstStyle/>
          <a:p>
            <a:pPr algn="l"/>
            <a:r>
              <a:rPr sz="1200" b="1">
                <a:solidFill>
                  <a:srgbClr val="7A828E"/>
                </a:solidFill>
                <a:latin typeface="Calibri"/>
              </a:rPr>
              <a:t>Zenity · Prisma · Straiker</a:t>
            </a:r>
          </a:p>
        </p:txBody>
      </p:sp>
      <p:sp>
        <p:nvSpPr>
          <p:cNvPr id="8" name="TextBox 7"/>
          <p:cNvSpPr txBox="1"/>
          <p:nvPr/>
        </p:nvSpPr>
        <p:spPr>
          <a:xfrm>
            <a:off x="896112" y="1965960"/>
            <a:ext cx="3063240" cy="457200"/>
          </a:xfrm>
          <a:prstGeom prst="rect">
            <a:avLst/>
          </a:prstGeom>
          <a:noFill/>
        </p:spPr>
        <p:txBody>
          <a:bodyPr wrap="square" anchor="t"/>
          <a:lstStyle/>
          <a:p>
            <a:pPr algn="l"/>
            <a:r>
              <a:rPr sz="2200" b="1">
                <a:solidFill>
                  <a:srgbClr val="0B1526"/>
                </a:solidFill>
                <a:latin typeface="Calibri"/>
              </a:rPr>
              <a:t>Discovery</a:t>
            </a:r>
          </a:p>
        </p:txBody>
      </p:sp>
      <p:sp>
        <p:nvSpPr>
          <p:cNvPr id="9" name="TextBox 8"/>
          <p:cNvSpPr txBox="1"/>
          <p:nvPr/>
        </p:nvSpPr>
        <p:spPr>
          <a:xfrm>
            <a:off x="896112" y="2606040"/>
            <a:ext cx="3063240" cy="914400"/>
          </a:xfrm>
          <a:prstGeom prst="rect">
            <a:avLst/>
          </a:prstGeom>
          <a:noFill/>
        </p:spPr>
        <p:txBody>
          <a:bodyPr wrap="square" anchor="t"/>
          <a:lstStyle/>
          <a:p>
            <a:pPr algn="l"/>
            <a:r>
              <a:rPr sz="1600" b="0">
                <a:solidFill>
                  <a:srgbClr val="0B1526"/>
                </a:solidFill>
                <a:latin typeface="Calibri"/>
              </a:rPr>
              <a:t>They find agents across the company.</a:t>
            </a:r>
          </a:p>
        </p:txBody>
      </p:sp>
      <p:sp>
        <p:nvSpPr>
          <p:cNvPr id="10" name="TextBox 9"/>
          <p:cNvSpPr txBox="1"/>
          <p:nvPr/>
        </p:nvSpPr>
        <p:spPr>
          <a:xfrm>
            <a:off x="896112" y="3566160"/>
            <a:ext cx="3063240" cy="1005840"/>
          </a:xfrm>
          <a:prstGeom prst="rect">
            <a:avLst/>
          </a:prstGeom>
          <a:noFill/>
        </p:spPr>
        <p:txBody>
          <a:bodyPr wrap="square" anchor="t"/>
          <a:lstStyle/>
          <a:p>
            <a:pPr algn="l"/>
            <a:r>
              <a:rPr sz="1600" b="0">
                <a:solidFill>
                  <a:srgbClr val="4A5568"/>
                </a:solidFill>
                <a:latin typeface="Calibri"/>
              </a:rPr>
              <a:t>They do not sit on the hop.</a:t>
            </a:r>
          </a:p>
        </p:txBody>
      </p:sp>
      <p:sp>
        <p:nvSpPr>
          <p:cNvPr id="11" name="Rounded Rectangle 10"/>
          <p:cNvSpPr/>
          <p:nvPr/>
        </p:nvSpPr>
        <p:spPr>
          <a:xfrm>
            <a:off x="4389120" y="1417320"/>
            <a:ext cx="3566160" cy="352044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4645152" y="1600200"/>
            <a:ext cx="3063240" cy="256032"/>
          </a:xfrm>
          <a:prstGeom prst="rect">
            <a:avLst/>
          </a:prstGeom>
          <a:noFill/>
        </p:spPr>
        <p:txBody>
          <a:bodyPr wrap="square" anchor="t"/>
          <a:lstStyle/>
          <a:p>
            <a:pPr algn="l"/>
            <a:r>
              <a:rPr sz="1200" b="1">
                <a:solidFill>
                  <a:srgbClr val="7A828E"/>
                </a:solidFill>
                <a:latin typeface="Calibri"/>
              </a:rPr>
              <a:t>Lakera · Prompt Security</a:t>
            </a:r>
          </a:p>
        </p:txBody>
      </p:sp>
      <p:sp>
        <p:nvSpPr>
          <p:cNvPr id="13" name="TextBox 12"/>
          <p:cNvSpPr txBox="1"/>
          <p:nvPr/>
        </p:nvSpPr>
        <p:spPr>
          <a:xfrm>
            <a:off x="4645152" y="1965960"/>
            <a:ext cx="3063240" cy="457200"/>
          </a:xfrm>
          <a:prstGeom prst="rect">
            <a:avLst/>
          </a:prstGeom>
          <a:noFill/>
        </p:spPr>
        <p:txBody>
          <a:bodyPr wrap="square" anchor="t"/>
          <a:lstStyle/>
          <a:p>
            <a:pPr algn="l"/>
            <a:r>
              <a:rPr sz="2200" b="1">
                <a:solidFill>
                  <a:srgbClr val="0B1526"/>
                </a:solidFill>
                <a:latin typeface="Calibri"/>
              </a:rPr>
              <a:t>Prompt filters</a:t>
            </a:r>
          </a:p>
        </p:txBody>
      </p:sp>
      <p:sp>
        <p:nvSpPr>
          <p:cNvPr id="14" name="TextBox 13"/>
          <p:cNvSpPr txBox="1"/>
          <p:nvPr/>
        </p:nvSpPr>
        <p:spPr>
          <a:xfrm>
            <a:off x="4645152" y="2606040"/>
            <a:ext cx="3063240" cy="914400"/>
          </a:xfrm>
          <a:prstGeom prst="rect">
            <a:avLst/>
          </a:prstGeom>
          <a:noFill/>
        </p:spPr>
        <p:txBody>
          <a:bodyPr wrap="square" anchor="t"/>
          <a:lstStyle/>
          <a:p>
            <a:pPr algn="l"/>
            <a:r>
              <a:rPr sz="1600" b="0">
                <a:solidFill>
                  <a:srgbClr val="0B1526"/>
                </a:solidFill>
                <a:latin typeface="Calibri"/>
              </a:rPr>
              <a:t>They score the prompt for injection.</a:t>
            </a:r>
          </a:p>
        </p:txBody>
      </p:sp>
      <p:sp>
        <p:nvSpPr>
          <p:cNvPr id="15" name="TextBox 14"/>
          <p:cNvSpPr txBox="1"/>
          <p:nvPr/>
        </p:nvSpPr>
        <p:spPr>
          <a:xfrm>
            <a:off x="4645152" y="3566160"/>
            <a:ext cx="3063240" cy="1005840"/>
          </a:xfrm>
          <a:prstGeom prst="rect">
            <a:avLst/>
          </a:prstGeom>
          <a:noFill/>
        </p:spPr>
        <p:txBody>
          <a:bodyPr wrap="square" anchor="t"/>
          <a:lstStyle/>
          <a:p>
            <a:pPr algn="l"/>
            <a:r>
              <a:rPr sz="1600" b="0">
                <a:solidFill>
                  <a:srgbClr val="4A5568"/>
                </a:solidFill>
                <a:latin typeface="Calibri"/>
              </a:rPr>
              <a:t>They do not sign a grant or a receipt.</a:t>
            </a:r>
          </a:p>
        </p:txBody>
      </p:sp>
      <p:sp>
        <p:nvSpPr>
          <p:cNvPr id="16" name="Rounded Rectangle 15"/>
          <p:cNvSpPr/>
          <p:nvPr/>
        </p:nvSpPr>
        <p:spPr>
          <a:xfrm>
            <a:off x="8138159" y="1417320"/>
            <a:ext cx="3566160" cy="3520440"/>
          </a:xfrm>
          <a:prstGeom prst="roundRect">
            <a:avLst>
              <a:gd name="adj" fmla="val 8000"/>
            </a:avLst>
          </a:prstGeom>
          <a:solidFill>
            <a:srgbClr val="16274A"/>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7" name="TextBox 16"/>
          <p:cNvSpPr txBox="1"/>
          <p:nvPr/>
        </p:nvSpPr>
        <p:spPr>
          <a:xfrm>
            <a:off x="8394191" y="1600200"/>
            <a:ext cx="3063240" cy="256032"/>
          </a:xfrm>
          <a:prstGeom prst="rect">
            <a:avLst/>
          </a:prstGeom>
          <a:noFill/>
        </p:spPr>
        <p:txBody>
          <a:bodyPr wrap="square" anchor="t"/>
          <a:lstStyle/>
          <a:p>
            <a:pPr algn="l"/>
            <a:r>
              <a:rPr sz="1200" b="1">
                <a:solidFill>
                  <a:srgbClr val="D9AA55"/>
                </a:solidFill>
                <a:latin typeface="Calibri"/>
              </a:rPr>
              <a:t>The hop</a:t>
            </a:r>
          </a:p>
        </p:txBody>
      </p:sp>
      <p:sp>
        <p:nvSpPr>
          <p:cNvPr id="18" name="TextBox 17"/>
          <p:cNvSpPr txBox="1"/>
          <p:nvPr/>
        </p:nvSpPr>
        <p:spPr>
          <a:xfrm>
            <a:off x="8394191" y="1965960"/>
            <a:ext cx="3063240" cy="457200"/>
          </a:xfrm>
          <a:prstGeom prst="rect">
            <a:avLst/>
          </a:prstGeom>
          <a:noFill/>
        </p:spPr>
        <p:txBody>
          <a:bodyPr wrap="square" anchor="t"/>
          <a:lstStyle/>
          <a:p>
            <a:pPr algn="l"/>
            <a:r>
              <a:rPr sz="2200" b="1">
                <a:solidFill>
                  <a:srgbClr val="D9AA55"/>
                </a:solidFill>
                <a:latin typeface="Calibri"/>
              </a:rPr>
              <a:t>PyxGrant</a:t>
            </a:r>
          </a:p>
        </p:txBody>
      </p:sp>
      <p:sp>
        <p:nvSpPr>
          <p:cNvPr id="19" name="TextBox 18"/>
          <p:cNvSpPr txBox="1"/>
          <p:nvPr/>
        </p:nvSpPr>
        <p:spPr>
          <a:xfrm>
            <a:off x="8394191" y="2606040"/>
            <a:ext cx="3063240" cy="914400"/>
          </a:xfrm>
          <a:prstGeom prst="rect">
            <a:avLst/>
          </a:prstGeom>
          <a:noFill/>
        </p:spPr>
        <p:txBody>
          <a:bodyPr wrap="square" anchor="t"/>
          <a:lstStyle/>
          <a:p>
            <a:pPr algn="l"/>
            <a:r>
              <a:rPr sz="1600" b="0">
                <a:solidFill>
                  <a:srgbClr val="FFFFFF"/>
                </a:solidFill>
                <a:latin typeface="Calibri"/>
              </a:rPr>
              <a:t>We decide the call before it lands.</a:t>
            </a:r>
          </a:p>
        </p:txBody>
      </p:sp>
      <p:sp>
        <p:nvSpPr>
          <p:cNvPr id="20" name="TextBox 19"/>
          <p:cNvSpPr txBox="1"/>
          <p:nvPr/>
        </p:nvSpPr>
        <p:spPr>
          <a:xfrm>
            <a:off x="8394191" y="3566160"/>
            <a:ext cx="3063240" cy="1005840"/>
          </a:xfrm>
          <a:prstGeom prst="rect">
            <a:avLst/>
          </a:prstGeom>
          <a:noFill/>
        </p:spPr>
        <p:txBody>
          <a:bodyPr wrap="square" anchor="t"/>
          <a:lstStyle/>
          <a:p>
            <a:pPr algn="l"/>
            <a:r>
              <a:rPr sz="1600" b="0">
                <a:solidFill>
                  <a:srgbClr val="C3CAD4"/>
                </a:solidFill>
                <a:latin typeface="Calibri"/>
              </a:rPr>
              <a:t>Grant can only narrow. Receipt you can check.</a:t>
            </a:r>
          </a:p>
        </p:txBody>
      </p:sp>
      <p:sp>
        <p:nvSpPr>
          <p:cNvPr id="21" name="Rounded Rectangle 20"/>
          <p:cNvSpPr/>
          <p:nvPr/>
        </p:nvSpPr>
        <p:spPr>
          <a:xfrm>
            <a:off x="640080" y="5120640"/>
            <a:ext cx="10927080" cy="109728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2" name="TextBox 21"/>
          <p:cNvSpPr txBox="1"/>
          <p:nvPr/>
        </p:nvSpPr>
        <p:spPr>
          <a:xfrm>
            <a:off x="868680" y="5285232"/>
            <a:ext cx="10469880" cy="777240"/>
          </a:xfrm>
          <a:prstGeom prst="rect">
            <a:avLst/>
          </a:prstGeom>
          <a:noFill/>
        </p:spPr>
        <p:txBody>
          <a:bodyPr wrap="square" anchor="t"/>
          <a:lstStyle/>
          <a:p>
            <a:pPr algn="l"/>
            <a:r>
              <a:rPr sz="1600" b="0">
                <a:solidFill>
                  <a:srgbClr val="0B1526"/>
                </a:solidFill>
                <a:latin typeface="Calibri"/>
              </a:rPr>
              <a:t>They lead at finding agents and at catching novel injection. We lead at stopping the action and proving it. That is the split. We are not trying to be all three.</a:t>
            </a:r>
          </a:p>
        </p:txBody>
      </p:sp>
      <p:sp>
        <p:nvSpPr>
          <p:cNvPr id="23" name="TextBox 22"/>
          <p:cNvSpPr txBox="1"/>
          <p:nvPr/>
        </p:nvSpPr>
        <p:spPr>
          <a:xfrm>
            <a:off x="640080" y="6510528"/>
            <a:ext cx="7772400" cy="219456"/>
          </a:xfrm>
          <a:prstGeom prst="rect">
            <a:avLst/>
          </a:prstGeom>
          <a:noFill/>
        </p:spPr>
        <p:txBody>
          <a:bodyPr wrap="square" anchor="t"/>
          <a:lstStyle/>
          <a:p>
            <a:pPr algn="l"/>
            <a:r>
              <a:rPr sz="1100" b="0">
                <a:solidFill>
                  <a:srgbClr val="7A828E"/>
                </a:solidFill>
                <a:latin typeface="Calibri"/>
              </a:rPr>
              <a:t>pyxgrant.com  ·  kernel 2.1203.0</a:t>
            </a:r>
          </a:p>
        </p:txBody>
      </p:sp>
      <p:sp>
        <p:nvSpPr>
          <p:cNvPr id="24" name="TextBox 23"/>
          <p:cNvSpPr txBox="1"/>
          <p:nvPr/>
        </p:nvSpPr>
        <p:spPr>
          <a:xfrm>
            <a:off x="9692640" y="6510528"/>
            <a:ext cx="1920240" cy="219456"/>
          </a:xfrm>
          <a:prstGeom prst="rect">
            <a:avLst/>
          </a:prstGeom>
          <a:noFill/>
        </p:spPr>
        <p:txBody>
          <a:bodyPr wrap="square" anchor="t"/>
          <a:lstStyle/>
          <a:p>
            <a:pPr algn="r"/>
            <a:r>
              <a:rPr sz="1100" b="0">
                <a:solidFill>
                  <a:srgbClr val="7A828E"/>
                </a:solidFill>
                <a:latin typeface="Calibri"/>
              </a:rPr>
              <a:t>07  /  12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C9973F"/>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 name="TextBox 2"/>
          <p:cNvSpPr txBox="1"/>
          <p:nvPr/>
        </p:nvSpPr>
        <p:spPr>
          <a:xfrm>
            <a:off x="640080" y="292608"/>
            <a:ext cx="9326880" cy="237744"/>
          </a:xfrm>
          <a:prstGeom prst="rect">
            <a:avLst/>
          </a:prstGeom>
          <a:noFill/>
        </p:spPr>
        <p:txBody>
          <a:bodyPr wrap="square" anchor="t"/>
          <a:lstStyle/>
          <a:p>
            <a:pPr algn="l"/>
            <a:r>
              <a:rPr sz="1100" b="1">
                <a:solidFill>
                  <a:srgbClr val="C9973F"/>
                </a:solidFill>
                <a:latin typeface="Calibri"/>
              </a:rPr>
              <a:t>WHAT SHIPPED</a:t>
            </a:r>
          </a:p>
        </p:txBody>
      </p:sp>
      <p:sp>
        <p:nvSpPr>
          <p:cNvPr id="4" name="TextBox 3"/>
          <p:cNvSpPr txBox="1"/>
          <p:nvPr/>
        </p:nvSpPr>
        <p:spPr>
          <a:xfrm>
            <a:off x="640080" y="530352"/>
            <a:ext cx="9509760" cy="777240"/>
          </a:xfrm>
          <a:prstGeom prst="rect">
            <a:avLst/>
          </a:prstGeom>
          <a:noFill/>
        </p:spPr>
        <p:txBody>
          <a:bodyPr wrap="square" anchor="t"/>
          <a:lstStyle/>
          <a:p>
            <a:pPr algn="l"/>
            <a:r>
              <a:rPr sz="3000" b="1">
                <a:solidFill>
                  <a:srgbClr val="0B1526"/>
                </a:solidFill>
                <a:latin typeface="Calibri"/>
              </a:rPr>
              <a:t>One binary. The controls that matter, together.</a:t>
            </a:r>
          </a:p>
        </p:txBody>
      </p:sp>
      <p:pic>
        <p:nvPicPr>
          <p:cNvPr id="5" name="Picture 4" descr="omantiv-logo.png"/>
          <p:cNvPicPr>
            <a:picLocks noChangeAspect="1"/>
          </p:cNvPicPr>
          <p:nvPr/>
        </p:nvPicPr>
        <p:blipFill>
          <a:blip r:embed="rId2"/>
          <a:stretch>
            <a:fillRect/>
          </a:stretch>
        </p:blipFill>
        <p:spPr>
          <a:xfrm>
            <a:off x="10378440" y="292608"/>
            <a:ext cx="1468192" cy="347472"/>
          </a:xfrm>
          <a:prstGeom prst="rect">
            <a:avLst/>
          </a:prstGeom>
        </p:spPr>
      </p:pic>
      <p:sp>
        <p:nvSpPr>
          <p:cNvPr id="6" name="Rounded Rectangle 5"/>
          <p:cNvSpPr/>
          <p:nvPr/>
        </p:nvSpPr>
        <p:spPr>
          <a:xfrm>
            <a:off x="640080" y="1444752"/>
            <a:ext cx="2697480" cy="205740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7" name="Rectangle 6"/>
          <p:cNvSpPr/>
          <p:nvPr/>
        </p:nvSpPr>
        <p:spPr>
          <a:xfrm>
            <a:off x="640080" y="1444752"/>
            <a:ext cx="2697480" cy="64008"/>
          </a:xfrm>
          <a:prstGeom prst="rect">
            <a:avLst/>
          </a:prstGeom>
          <a:solidFill>
            <a:srgbClr val="C9973F"/>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8" name="TextBox 7"/>
          <p:cNvSpPr txBox="1"/>
          <p:nvPr/>
        </p:nvSpPr>
        <p:spPr>
          <a:xfrm>
            <a:off x="804672" y="1700784"/>
            <a:ext cx="2377440" cy="502920"/>
          </a:xfrm>
          <a:prstGeom prst="rect">
            <a:avLst/>
          </a:prstGeom>
          <a:noFill/>
        </p:spPr>
        <p:txBody>
          <a:bodyPr wrap="square" anchor="t"/>
          <a:lstStyle/>
          <a:p>
            <a:pPr algn="l"/>
            <a:r>
              <a:rPr sz="1600" b="1">
                <a:solidFill>
                  <a:srgbClr val="0B1526"/>
                </a:solidFill>
                <a:latin typeface="Calibri"/>
              </a:rPr>
              <a:t>MCP + hooks</a:t>
            </a:r>
          </a:p>
        </p:txBody>
      </p:sp>
      <p:sp>
        <p:nvSpPr>
          <p:cNvPr id="9" name="TextBox 8"/>
          <p:cNvSpPr txBox="1"/>
          <p:nvPr/>
        </p:nvSpPr>
        <p:spPr>
          <a:xfrm>
            <a:off x="804672" y="2267712"/>
            <a:ext cx="2377440" cy="1005840"/>
          </a:xfrm>
          <a:prstGeom prst="rect">
            <a:avLst/>
          </a:prstGeom>
          <a:noFill/>
        </p:spPr>
        <p:txBody>
          <a:bodyPr wrap="square" anchor="t"/>
          <a:lstStyle/>
          <a:p>
            <a:pPr algn="l"/>
            <a:r>
              <a:rPr sz="1400" b="0">
                <a:solidFill>
                  <a:srgbClr val="4A5568"/>
                </a:solidFill>
                <a:latin typeface="Calibri"/>
              </a:rPr>
              <a:t>stdio/HTTP proxy. Claude Code, Cursor. Laptop hook installs hardened.</a:t>
            </a:r>
          </a:p>
        </p:txBody>
      </p:sp>
      <p:sp>
        <p:nvSpPr>
          <p:cNvPr id="10" name="Rounded Rectangle 9"/>
          <p:cNvSpPr/>
          <p:nvPr/>
        </p:nvSpPr>
        <p:spPr>
          <a:xfrm>
            <a:off x="3474720" y="1444752"/>
            <a:ext cx="2697480" cy="205740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Rectangle 10"/>
          <p:cNvSpPr/>
          <p:nvPr/>
        </p:nvSpPr>
        <p:spPr>
          <a:xfrm>
            <a:off x="3474720" y="1444752"/>
            <a:ext cx="2697480" cy="64008"/>
          </a:xfrm>
          <a:prstGeom prst="rect">
            <a:avLst/>
          </a:prstGeom>
          <a:solidFill>
            <a:srgbClr val="C9973F"/>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3639312" y="1700784"/>
            <a:ext cx="2377440" cy="502920"/>
          </a:xfrm>
          <a:prstGeom prst="rect">
            <a:avLst/>
          </a:prstGeom>
          <a:noFill/>
        </p:spPr>
        <p:txBody>
          <a:bodyPr wrap="square" anchor="t"/>
          <a:lstStyle/>
          <a:p>
            <a:pPr algn="l"/>
            <a:r>
              <a:rPr sz="1600" b="1">
                <a:solidFill>
                  <a:srgbClr val="0B1526"/>
                </a:solidFill>
                <a:latin typeface="Calibri"/>
              </a:rPr>
              <a:t>Model plane</a:t>
            </a:r>
          </a:p>
        </p:txBody>
      </p:sp>
      <p:sp>
        <p:nvSpPr>
          <p:cNvPr id="13" name="TextBox 12"/>
          <p:cNvSpPr txBox="1"/>
          <p:nvPr/>
        </p:nvSpPr>
        <p:spPr>
          <a:xfrm>
            <a:off x="3639312" y="2267712"/>
            <a:ext cx="2377440" cy="1005840"/>
          </a:xfrm>
          <a:prstGeom prst="rect">
            <a:avLst/>
          </a:prstGeom>
          <a:noFill/>
        </p:spPr>
        <p:txBody>
          <a:bodyPr wrap="square" anchor="t"/>
          <a:lstStyle/>
          <a:p>
            <a:pPr algn="l"/>
            <a:r>
              <a:rPr sz="1400" b="0">
                <a:solidFill>
                  <a:srgbClr val="4A5568"/>
                </a:solidFill>
                <a:latin typeface="Calibri"/>
              </a:rPr>
              <a:t>Meter, budget, redact, and hold listed models.</a:t>
            </a:r>
          </a:p>
        </p:txBody>
      </p:sp>
      <p:sp>
        <p:nvSpPr>
          <p:cNvPr id="14" name="Rounded Rectangle 13"/>
          <p:cNvSpPr/>
          <p:nvPr/>
        </p:nvSpPr>
        <p:spPr>
          <a:xfrm>
            <a:off x="6309360" y="1444752"/>
            <a:ext cx="2697480" cy="205740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Rectangle 14"/>
          <p:cNvSpPr/>
          <p:nvPr/>
        </p:nvSpPr>
        <p:spPr>
          <a:xfrm>
            <a:off x="6309360" y="1444752"/>
            <a:ext cx="2697480" cy="64008"/>
          </a:xfrm>
          <a:prstGeom prst="rect">
            <a:avLst/>
          </a:prstGeom>
          <a:solidFill>
            <a:srgbClr val="C9973F"/>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6" name="TextBox 15"/>
          <p:cNvSpPr txBox="1"/>
          <p:nvPr/>
        </p:nvSpPr>
        <p:spPr>
          <a:xfrm>
            <a:off x="6473952" y="1700784"/>
            <a:ext cx="2377440" cy="502920"/>
          </a:xfrm>
          <a:prstGeom prst="rect">
            <a:avLst/>
          </a:prstGeom>
          <a:noFill/>
        </p:spPr>
        <p:txBody>
          <a:bodyPr wrap="square" anchor="t"/>
          <a:lstStyle/>
          <a:p>
            <a:pPr algn="l"/>
            <a:r>
              <a:rPr sz="1600" b="1">
                <a:solidFill>
                  <a:srgbClr val="0B1526"/>
                </a:solidFill>
                <a:latin typeface="Calibri"/>
              </a:rPr>
              <a:t>A2A / AG-UI</a:t>
            </a:r>
          </a:p>
        </p:txBody>
      </p:sp>
      <p:sp>
        <p:nvSpPr>
          <p:cNvPr id="17" name="TextBox 16"/>
          <p:cNvSpPr txBox="1"/>
          <p:nvPr/>
        </p:nvSpPr>
        <p:spPr>
          <a:xfrm>
            <a:off x="6473952" y="2267712"/>
            <a:ext cx="2377440" cy="1005840"/>
          </a:xfrm>
          <a:prstGeom prst="rect">
            <a:avLst/>
          </a:prstGeom>
          <a:noFill/>
        </p:spPr>
        <p:txBody>
          <a:bodyPr wrap="square" anchor="t"/>
          <a:lstStyle/>
          <a:p>
            <a:pPr algn="l"/>
            <a:r>
              <a:rPr sz="1400" b="0">
                <a:solidFill>
                  <a:srgbClr val="4A5568"/>
                </a:solidFill>
                <a:latin typeface="Calibri"/>
              </a:rPr>
              <a:t>Holds and refuses, including in-flight legs.</a:t>
            </a:r>
          </a:p>
        </p:txBody>
      </p:sp>
      <p:sp>
        <p:nvSpPr>
          <p:cNvPr id="18" name="Rounded Rectangle 17"/>
          <p:cNvSpPr/>
          <p:nvPr/>
        </p:nvSpPr>
        <p:spPr>
          <a:xfrm>
            <a:off x="9144000" y="1444752"/>
            <a:ext cx="2697480" cy="205740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Rectangle 18"/>
          <p:cNvSpPr/>
          <p:nvPr/>
        </p:nvSpPr>
        <p:spPr>
          <a:xfrm>
            <a:off x="9144000" y="1444752"/>
            <a:ext cx="2697480" cy="64008"/>
          </a:xfrm>
          <a:prstGeom prst="rect">
            <a:avLst/>
          </a:prstGeom>
          <a:solidFill>
            <a:srgbClr val="C9973F"/>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0" name="TextBox 19"/>
          <p:cNvSpPr txBox="1"/>
          <p:nvPr/>
        </p:nvSpPr>
        <p:spPr>
          <a:xfrm>
            <a:off x="9308592" y="1700784"/>
            <a:ext cx="2377440" cy="502920"/>
          </a:xfrm>
          <a:prstGeom prst="rect">
            <a:avLst/>
          </a:prstGeom>
          <a:noFill/>
        </p:spPr>
        <p:txBody>
          <a:bodyPr wrap="square" anchor="t"/>
          <a:lstStyle/>
          <a:p>
            <a:pPr algn="l"/>
            <a:r>
              <a:rPr sz="1600" b="1">
                <a:solidFill>
                  <a:srgbClr val="0B1526"/>
                </a:solidFill>
                <a:latin typeface="Calibri"/>
              </a:rPr>
              <a:t>DLP on the hop</a:t>
            </a:r>
          </a:p>
        </p:txBody>
      </p:sp>
      <p:sp>
        <p:nvSpPr>
          <p:cNvPr id="21" name="TextBox 20"/>
          <p:cNvSpPr txBox="1"/>
          <p:nvPr/>
        </p:nvSpPr>
        <p:spPr>
          <a:xfrm>
            <a:off x="9308592" y="2267712"/>
            <a:ext cx="2377440" cy="1005840"/>
          </a:xfrm>
          <a:prstGeom prst="rect">
            <a:avLst/>
          </a:prstGeom>
          <a:noFill/>
        </p:spPr>
        <p:txBody>
          <a:bodyPr wrap="square" anchor="t"/>
          <a:lstStyle/>
          <a:p>
            <a:pPr algn="l"/>
            <a:r>
              <a:rPr sz="1400" b="0">
                <a:solidFill>
                  <a:srgbClr val="4A5568"/>
                </a:solidFill>
                <a:latin typeface="Calibri"/>
              </a:rPr>
              <a:t>Secrets and PII redacted before the model.</a:t>
            </a:r>
          </a:p>
        </p:txBody>
      </p:sp>
      <p:sp>
        <p:nvSpPr>
          <p:cNvPr id="22" name="Rounded Rectangle 21"/>
          <p:cNvSpPr/>
          <p:nvPr/>
        </p:nvSpPr>
        <p:spPr>
          <a:xfrm>
            <a:off x="640080" y="3685032"/>
            <a:ext cx="2697480" cy="205740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3" name="Rectangle 22"/>
          <p:cNvSpPr/>
          <p:nvPr/>
        </p:nvSpPr>
        <p:spPr>
          <a:xfrm>
            <a:off x="640080" y="3685032"/>
            <a:ext cx="2697480" cy="64008"/>
          </a:xfrm>
          <a:prstGeom prst="rect">
            <a:avLst/>
          </a:prstGeom>
          <a:solidFill>
            <a:srgbClr val="C9973F"/>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4" name="TextBox 23"/>
          <p:cNvSpPr txBox="1"/>
          <p:nvPr/>
        </p:nvSpPr>
        <p:spPr>
          <a:xfrm>
            <a:off x="804672" y="3941064"/>
            <a:ext cx="2377440" cy="502920"/>
          </a:xfrm>
          <a:prstGeom prst="rect">
            <a:avLst/>
          </a:prstGeom>
          <a:noFill/>
        </p:spPr>
        <p:txBody>
          <a:bodyPr wrap="square" anchor="t"/>
          <a:lstStyle/>
          <a:p>
            <a:pPr algn="l"/>
            <a:r>
              <a:rPr sz="1600" b="1">
                <a:solidFill>
                  <a:srgbClr val="0B1526"/>
                </a:solidFill>
                <a:latin typeface="Calibri"/>
              </a:rPr>
              <a:t>Narrow-only grants</a:t>
            </a:r>
          </a:p>
        </p:txBody>
      </p:sp>
      <p:sp>
        <p:nvSpPr>
          <p:cNvPr id="25" name="TextBox 24"/>
          <p:cNvSpPr txBox="1"/>
          <p:nvPr/>
        </p:nvSpPr>
        <p:spPr>
          <a:xfrm>
            <a:off x="804672" y="4507992"/>
            <a:ext cx="2377440" cy="1005840"/>
          </a:xfrm>
          <a:prstGeom prst="rect">
            <a:avLst/>
          </a:prstGeom>
          <a:noFill/>
        </p:spPr>
        <p:txBody>
          <a:bodyPr wrap="square" anchor="t"/>
          <a:lstStyle/>
          <a:p>
            <a:pPr algn="l"/>
            <a:r>
              <a:rPr sz="1400" b="0">
                <a:solidFill>
                  <a:srgbClr val="4A5568"/>
                </a:solidFill>
                <a:latin typeface="Calibri"/>
              </a:rPr>
              <a:t>Re-delegate without a shared secret. Never widen.</a:t>
            </a:r>
          </a:p>
        </p:txBody>
      </p:sp>
      <p:sp>
        <p:nvSpPr>
          <p:cNvPr id="26" name="Rounded Rectangle 25"/>
          <p:cNvSpPr/>
          <p:nvPr/>
        </p:nvSpPr>
        <p:spPr>
          <a:xfrm>
            <a:off x="3474720" y="3685032"/>
            <a:ext cx="2697480" cy="205740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7" name="Rectangle 26"/>
          <p:cNvSpPr/>
          <p:nvPr/>
        </p:nvSpPr>
        <p:spPr>
          <a:xfrm>
            <a:off x="3474720" y="3685032"/>
            <a:ext cx="2697480" cy="64008"/>
          </a:xfrm>
          <a:prstGeom prst="rect">
            <a:avLst/>
          </a:prstGeom>
          <a:solidFill>
            <a:srgbClr val="C9973F"/>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8" name="TextBox 27"/>
          <p:cNvSpPr txBox="1"/>
          <p:nvPr/>
        </p:nvSpPr>
        <p:spPr>
          <a:xfrm>
            <a:off x="3639312" y="3941064"/>
            <a:ext cx="2377440" cy="502920"/>
          </a:xfrm>
          <a:prstGeom prst="rect">
            <a:avLst/>
          </a:prstGeom>
          <a:noFill/>
        </p:spPr>
        <p:txBody>
          <a:bodyPr wrap="square" anchor="t"/>
          <a:lstStyle/>
          <a:p>
            <a:pPr algn="l"/>
            <a:r>
              <a:rPr sz="1600" b="1">
                <a:solidFill>
                  <a:srgbClr val="0B1526"/>
                </a:solidFill>
                <a:latin typeface="Calibri"/>
              </a:rPr>
              <a:t>Freeze / revoke</a:t>
            </a:r>
          </a:p>
        </p:txBody>
      </p:sp>
      <p:sp>
        <p:nvSpPr>
          <p:cNvPr id="29" name="TextBox 28"/>
          <p:cNvSpPr txBox="1"/>
          <p:nvPr/>
        </p:nvSpPr>
        <p:spPr>
          <a:xfrm>
            <a:off x="3639312" y="4507992"/>
            <a:ext cx="2377440" cy="1005840"/>
          </a:xfrm>
          <a:prstGeom prst="rect">
            <a:avLst/>
          </a:prstGeom>
          <a:noFill/>
        </p:spPr>
        <p:txBody>
          <a:bodyPr wrap="square" anchor="t"/>
          <a:lstStyle/>
          <a:p>
            <a:pPr algn="l"/>
            <a:r>
              <a:rPr sz="1400" b="0">
                <a:solidFill>
                  <a:srgbClr val="4A5568"/>
                </a:solidFill>
                <a:latin typeface="Calibri"/>
              </a:rPr>
              <a:t>Freeze every plane. Revoke ends the tree.</a:t>
            </a:r>
          </a:p>
        </p:txBody>
      </p:sp>
      <p:sp>
        <p:nvSpPr>
          <p:cNvPr id="30" name="Rounded Rectangle 29"/>
          <p:cNvSpPr/>
          <p:nvPr/>
        </p:nvSpPr>
        <p:spPr>
          <a:xfrm>
            <a:off x="6309360" y="3685032"/>
            <a:ext cx="2697480" cy="205740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1" name="Rectangle 30"/>
          <p:cNvSpPr/>
          <p:nvPr/>
        </p:nvSpPr>
        <p:spPr>
          <a:xfrm>
            <a:off x="6309360" y="3685032"/>
            <a:ext cx="2697480" cy="64008"/>
          </a:xfrm>
          <a:prstGeom prst="rect">
            <a:avLst/>
          </a:prstGeom>
          <a:solidFill>
            <a:srgbClr val="C9973F"/>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2" name="TextBox 31"/>
          <p:cNvSpPr txBox="1"/>
          <p:nvPr/>
        </p:nvSpPr>
        <p:spPr>
          <a:xfrm>
            <a:off x="6473952" y="3941064"/>
            <a:ext cx="2377440" cy="502920"/>
          </a:xfrm>
          <a:prstGeom prst="rect">
            <a:avLst/>
          </a:prstGeom>
          <a:noFill/>
        </p:spPr>
        <p:txBody>
          <a:bodyPr wrap="square" anchor="t"/>
          <a:lstStyle/>
          <a:p>
            <a:pPr algn="l"/>
            <a:r>
              <a:rPr sz="1600" b="1">
                <a:solidFill>
                  <a:srgbClr val="0B1526"/>
                </a:solidFill>
                <a:latin typeface="Calibri"/>
              </a:rPr>
              <a:t>Pin / rug-pull</a:t>
            </a:r>
          </a:p>
        </p:txBody>
      </p:sp>
      <p:sp>
        <p:nvSpPr>
          <p:cNvPr id="33" name="TextBox 32"/>
          <p:cNvSpPr txBox="1"/>
          <p:nvPr/>
        </p:nvSpPr>
        <p:spPr>
          <a:xfrm>
            <a:off x="6473952" y="4507992"/>
            <a:ext cx="2377440" cy="1005840"/>
          </a:xfrm>
          <a:prstGeom prst="rect">
            <a:avLst/>
          </a:prstGeom>
          <a:noFill/>
        </p:spPr>
        <p:txBody>
          <a:bodyPr wrap="square" anchor="t"/>
          <a:lstStyle/>
          <a:p>
            <a:pPr algn="l"/>
            <a:r>
              <a:rPr sz="1400" b="0">
                <a:solidFill>
                  <a:srgbClr val="4A5568"/>
                </a:solidFill>
                <a:latin typeface="Calibri"/>
              </a:rPr>
              <a:t>A changed tool description is quarantined.</a:t>
            </a:r>
          </a:p>
        </p:txBody>
      </p:sp>
      <p:sp>
        <p:nvSpPr>
          <p:cNvPr id="34" name="Rounded Rectangle 33"/>
          <p:cNvSpPr/>
          <p:nvPr/>
        </p:nvSpPr>
        <p:spPr>
          <a:xfrm>
            <a:off x="9144000" y="3685032"/>
            <a:ext cx="2697480" cy="205740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5" name="Rectangle 34"/>
          <p:cNvSpPr/>
          <p:nvPr/>
        </p:nvSpPr>
        <p:spPr>
          <a:xfrm>
            <a:off x="9144000" y="3685032"/>
            <a:ext cx="2697480" cy="64008"/>
          </a:xfrm>
          <a:prstGeom prst="rect">
            <a:avLst/>
          </a:prstGeom>
          <a:solidFill>
            <a:srgbClr val="C9973F"/>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6" name="TextBox 35"/>
          <p:cNvSpPr txBox="1"/>
          <p:nvPr/>
        </p:nvSpPr>
        <p:spPr>
          <a:xfrm>
            <a:off x="9308592" y="3941064"/>
            <a:ext cx="2377440" cy="502920"/>
          </a:xfrm>
          <a:prstGeom prst="rect">
            <a:avLst/>
          </a:prstGeom>
          <a:noFill/>
        </p:spPr>
        <p:txBody>
          <a:bodyPr wrap="square" anchor="t"/>
          <a:lstStyle/>
          <a:p>
            <a:pPr algn="l"/>
            <a:r>
              <a:rPr sz="1600" b="1">
                <a:solidFill>
                  <a:srgbClr val="0B1526"/>
                </a:solidFill>
                <a:latin typeface="Calibri"/>
              </a:rPr>
              <a:t>Evidence pack</a:t>
            </a:r>
          </a:p>
        </p:txBody>
      </p:sp>
      <p:sp>
        <p:nvSpPr>
          <p:cNvPr id="37" name="TextBox 36"/>
          <p:cNvSpPr txBox="1"/>
          <p:nvPr/>
        </p:nvSpPr>
        <p:spPr>
          <a:xfrm>
            <a:off x="9308592" y="4507992"/>
            <a:ext cx="2377440" cy="1005840"/>
          </a:xfrm>
          <a:prstGeom prst="rect">
            <a:avLst/>
          </a:prstGeom>
          <a:noFill/>
        </p:spPr>
        <p:txBody>
          <a:bodyPr wrap="square" anchor="t"/>
          <a:lstStyle/>
          <a:p>
            <a:pPr algn="l"/>
            <a:r>
              <a:rPr sz="1400" b="0">
                <a:solidFill>
                  <a:srgbClr val="4A5568"/>
                </a:solidFill>
                <a:latin typeface="Calibri"/>
              </a:rPr>
              <a:t>Signed. Prove flips a field without us.</a:t>
            </a:r>
          </a:p>
        </p:txBody>
      </p:sp>
      <p:sp>
        <p:nvSpPr>
          <p:cNvPr id="38" name="TextBox 37"/>
          <p:cNvSpPr txBox="1"/>
          <p:nvPr/>
        </p:nvSpPr>
        <p:spPr>
          <a:xfrm>
            <a:off x="640080" y="6510528"/>
            <a:ext cx="7772400" cy="219456"/>
          </a:xfrm>
          <a:prstGeom prst="rect">
            <a:avLst/>
          </a:prstGeom>
          <a:noFill/>
        </p:spPr>
        <p:txBody>
          <a:bodyPr wrap="square" anchor="t"/>
          <a:lstStyle/>
          <a:p>
            <a:pPr algn="l"/>
            <a:r>
              <a:rPr sz="1100" b="0">
                <a:solidFill>
                  <a:srgbClr val="7A828E"/>
                </a:solidFill>
                <a:latin typeface="Calibri"/>
              </a:rPr>
              <a:t>pyxgrant.com  ·  kernel 2.1203.0</a:t>
            </a:r>
          </a:p>
        </p:txBody>
      </p:sp>
      <p:sp>
        <p:nvSpPr>
          <p:cNvPr id="39" name="TextBox 38"/>
          <p:cNvSpPr txBox="1"/>
          <p:nvPr/>
        </p:nvSpPr>
        <p:spPr>
          <a:xfrm>
            <a:off x="9692640" y="6510528"/>
            <a:ext cx="1920240" cy="219456"/>
          </a:xfrm>
          <a:prstGeom prst="rect">
            <a:avLst/>
          </a:prstGeom>
          <a:noFill/>
        </p:spPr>
        <p:txBody>
          <a:bodyPr wrap="square" anchor="t"/>
          <a:lstStyle/>
          <a:p>
            <a:pPr algn="r"/>
            <a:r>
              <a:rPr sz="1100" b="0">
                <a:solidFill>
                  <a:srgbClr val="7A828E"/>
                </a:solidFill>
                <a:latin typeface="Calibri"/>
              </a:rPr>
              <a:t>08  /  12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C9973F"/>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 name="TextBox 2"/>
          <p:cNvSpPr txBox="1"/>
          <p:nvPr/>
        </p:nvSpPr>
        <p:spPr>
          <a:xfrm>
            <a:off x="640080" y="292608"/>
            <a:ext cx="9326880" cy="237744"/>
          </a:xfrm>
          <a:prstGeom prst="rect">
            <a:avLst/>
          </a:prstGeom>
          <a:noFill/>
        </p:spPr>
        <p:txBody>
          <a:bodyPr wrap="square" anchor="t"/>
          <a:lstStyle/>
          <a:p>
            <a:pPr algn="l"/>
            <a:r>
              <a:rPr sz="1100" b="1">
                <a:solidFill>
                  <a:srgbClr val="C9973F"/>
                </a:solidFill>
                <a:latin typeface="Calibri"/>
              </a:rPr>
              <a:t>WHO PAYS</a:t>
            </a:r>
          </a:p>
        </p:txBody>
      </p:sp>
      <p:sp>
        <p:nvSpPr>
          <p:cNvPr id="4" name="TextBox 3"/>
          <p:cNvSpPr txBox="1"/>
          <p:nvPr/>
        </p:nvSpPr>
        <p:spPr>
          <a:xfrm>
            <a:off x="640080" y="530352"/>
            <a:ext cx="9509760" cy="777240"/>
          </a:xfrm>
          <a:prstGeom prst="rect">
            <a:avLst/>
          </a:prstGeom>
          <a:noFill/>
        </p:spPr>
        <p:txBody>
          <a:bodyPr wrap="square" anchor="t"/>
          <a:lstStyle/>
          <a:p>
            <a:pPr algn="l"/>
            <a:r>
              <a:rPr sz="3000" b="1">
                <a:solidFill>
                  <a:srgbClr val="0B1526"/>
                </a:solidFill>
                <a:latin typeface="Calibri"/>
              </a:rPr>
              <a:t>Priced per protected estate. First proof is free.</a:t>
            </a:r>
          </a:p>
        </p:txBody>
      </p:sp>
      <p:pic>
        <p:nvPicPr>
          <p:cNvPr id="5" name="Picture 4" descr="omantiv-logo.png"/>
          <p:cNvPicPr>
            <a:picLocks noChangeAspect="1"/>
          </p:cNvPicPr>
          <p:nvPr/>
        </p:nvPicPr>
        <p:blipFill>
          <a:blip r:embed="rId2"/>
          <a:stretch>
            <a:fillRect/>
          </a:stretch>
        </p:blipFill>
        <p:spPr>
          <a:xfrm>
            <a:off x="10378440" y="292608"/>
            <a:ext cx="1468192" cy="347472"/>
          </a:xfrm>
          <a:prstGeom prst="rect">
            <a:avLst/>
          </a:prstGeom>
        </p:spPr>
      </p:pic>
      <p:sp>
        <p:nvSpPr>
          <p:cNvPr id="6" name="Rounded Rectangle 5"/>
          <p:cNvSpPr/>
          <p:nvPr/>
        </p:nvSpPr>
        <p:spPr>
          <a:xfrm>
            <a:off x="640080" y="1444752"/>
            <a:ext cx="3566160" cy="260604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7" name="TextBox 6"/>
          <p:cNvSpPr txBox="1"/>
          <p:nvPr/>
        </p:nvSpPr>
        <p:spPr>
          <a:xfrm>
            <a:off x="868680" y="1600200"/>
            <a:ext cx="3108960" cy="365760"/>
          </a:xfrm>
          <a:prstGeom prst="rect">
            <a:avLst/>
          </a:prstGeom>
          <a:noFill/>
        </p:spPr>
        <p:txBody>
          <a:bodyPr wrap="square" anchor="t"/>
          <a:lstStyle/>
          <a:p>
            <a:pPr algn="l"/>
            <a:r>
              <a:rPr sz="1600" b="1">
                <a:solidFill>
                  <a:srgbClr val="0B1526"/>
                </a:solidFill>
                <a:latin typeface="Calibri"/>
              </a:rPr>
              <a:t>Evidence Pilot</a:t>
            </a:r>
          </a:p>
        </p:txBody>
      </p:sp>
      <p:sp>
        <p:nvSpPr>
          <p:cNvPr id="8" name="TextBox 7"/>
          <p:cNvSpPr txBox="1"/>
          <p:nvPr/>
        </p:nvSpPr>
        <p:spPr>
          <a:xfrm>
            <a:off x="868680" y="2057400"/>
            <a:ext cx="3108960" cy="1051560"/>
          </a:xfrm>
          <a:prstGeom prst="rect">
            <a:avLst/>
          </a:prstGeom>
          <a:noFill/>
        </p:spPr>
        <p:txBody>
          <a:bodyPr wrap="square" anchor="t"/>
          <a:lstStyle/>
          <a:p>
            <a:pPr algn="l"/>
            <a:r>
              <a:rPr sz="1400" b="0">
                <a:solidFill>
                  <a:srgbClr val="4A5568"/>
                </a:solidFill>
                <a:latin typeface="Calibri"/>
              </a:rPr>
              <a:t>30 days. One team. Observe only.
They keep the signed pack.</a:t>
            </a:r>
          </a:p>
        </p:txBody>
      </p:sp>
      <p:sp>
        <p:nvSpPr>
          <p:cNvPr id="9" name="TextBox 8"/>
          <p:cNvSpPr txBox="1"/>
          <p:nvPr/>
        </p:nvSpPr>
        <p:spPr>
          <a:xfrm>
            <a:off x="868680" y="3246120"/>
            <a:ext cx="3108960" cy="457200"/>
          </a:xfrm>
          <a:prstGeom prst="rect">
            <a:avLst/>
          </a:prstGeom>
          <a:noFill/>
        </p:spPr>
        <p:txBody>
          <a:bodyPr wrap="square" anchor="t"/>
          <a:lstStyle/>
          <a:p>
            <a:pPr algn="l"/>
            <a:r>
              <a:rPr sz="1400" b="1">
                <a:solidFill>
                  <a:srgbClr val="0A6E6E"/>
                </a:solidFill>
                <a:latin typeface="Calibri"/>
              </a:rPr>
              <a:t>Nothing</a:t>
            </a:r>
          </a:p>
        </p:txBody>
      </p:sp>
      <p:sp>
        <p:nvSpPr>
          <p:cNvPr id="10" name="Rounded Rectangle 9"/>
          <p:cNvSpPr/>
          <p:nvPr/>
        </p:nvSpPr>
        <p:spPr>
          <a:xfrm>
            <a:off x="4389120" y="1444752"/>
            <a:ext cx="3566160" cy="260604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TextBox 10"/>
          <p:cNvSpPr txBox="1"/>
          <p:nvPr/>
        </p:nvSpPr>
        <p:spPr>
          <a:xfrm>
            <a:off x="4617720" y="1600200"/>
            <a:ext cx="3108960" cy="365760"/>
          </a:xfrm>
          <a:prstGeom prst="rect">
            <a:avLst/>
          </a:prstGeom>
          <a:noFill/>
        </p:spPr>
        <p:txBody>
          <a:bodyPr wrap="square" anchor="t"/>
          <a:lstStyle/>
          <a:p>
            <a:pPr algn="l"/>
            <a:r>
              <a:rPr sz="1600" b="1">
                <a:solidFill>
                  <a:srgbClr val="0B1526"/>
                </a:solidFill>
                <a:latin typeface="Calibri"/>
              </a:rPr>
              <a:t>Estate license</a:t>
            </a:r>
          </a:p>
        </p:txBody>
      </p:sp>
      <p:sp>
        <p:nvSpPr>
          <p:cNvPr id="12" name="TextBox 11"/>
          <p:cNvSpPr txBox="1"/>
          <p:nvPr/>
        </p:nvSpPr>
        <p:spPr>
          <a:xfrm>
            <a:off x="4617720" y="2057400"/>
            <a:ext cx="3108960" cy="1051560"/>
          </a:xfrm>
          <a:prstGeom prst="rect">
            <a:avLst/>
          </a:prstGeom>
          <a:noFill/>
        </p:spPr>
        <p:txBody>
          <a:bodyPr wrap="square" anchor="t"/>
          <a:lstStyle/>
          <a:p>
            <a:pPr algn="l"/>
            <a:r>
              <a:rPr sz="1400" b="0">
                <a:solidFill>
                  <a:srgbClr val="4A5568"/>
                </a:solidFill>
                <a:latin typeface="Calibri"/>
              </a:rPr>
              <a:t>One business unit, then the estate.
Freeze and revoke live.</a:t>
            </a:r>
          </a:p>
        </p:txBody>
      </p:sp>
      <p:sp>
        <p:nvSpPr>
          <p:cNvPr id="13" name="TextBox 12"/>
          <p:cNvSpPr txBox="1"/>
          <p:nvPr/>
        </p:nvSpPr>
        <p:spPr>
          <a:xfrm>
            <a:off x="4617720" y="3246120"/>
            <a:ext cx="3108960" cy="457200"/>
          </a:xfrm>
          <a:prstGeom prst="rect">
            <a:avLst/>
          </a:prstGeom>
          <a:noFill/>
        </p:spPr>
        <p:txBody>
          <a:bodyPr wrap="square" anchor="t"/>
          <a:lstStyle/>
          <a:p>
            <a:pPr algn="l"/>
            <a:r>
              <a:rPr sz="1400" b="1">
                <a:solidFill>
                  <a:srgbClr val="C9973F"/>
                </a:solidFill>
                <a:latin typeface="Calibri"/>
              </a:rPr>
              <a:t>Annual, per estate</a:t>
            </a:r>
          </a:p>
        </p:txBody>
      </p:sp>
      <p:sp>
        <p:nvSpPr>
          <p:cNvPr id="14" name="Rounded Rectangle 13"/>
          <p:cNvSpPr/>
          <p:nvPr/>
        </p:nvSpPr>
        <p:spPr>
          <a:xfrm>
            <a:off x="8138159" y="1444752"/>
            <a:ext cx="3566160" cy="260604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5" name="TextBox 14"/>
          <p:cNvSpPr txBox="1"/>
          <p:nvPr/>
        </p:nvSpPr>
        <p:spPr>
          <a:xfrm>
            <a:off x="8366759" y="1600200"/>
            <a:ext cx="3108960" cy="365760"/>
          </a:xfrm>
          <a:prstGeom prst="rect">
            <a:avLst/>
          </a:prstGeom>
          <a:noFill/>
        </p:spPr>
        <p:txBody>
          <a:bodyPr wrap="square" anchor="t"/>
          <a:lstStyle/>
          <a:p>
            <a:pPr algn="l"/>
            <a:r>
              <a:rPr sz="1600" b="1">
                <a:solidFill>
                  <a:srgbClr val="0B1526"/>
                </a:solidFill>
                <a:latin typeface="Calibri"/>
              </a:rPr>
              <a:t>Air-gapped</a:t>
            </a:r>
          </a:p>
        </p:txBody>
      </p:sp>
      <p:sp>
        <p:nvSpPr>
          <p:cNvPr id="16" name="TextBox 15"/>
          <p:cNvSpPr txBox="1"/>
          <p:nvPr/>
        </p:nvSpPr>
        <p:spPr>
          <a:xfrm>
            <a:off x="8366759" y="2057400"/>
            <a:ext cx="3108960" cy="1051560"/>
          </a:xfrm>
          <a:prstGeom prst="rect">
            <a:avLst/>
          </a:prstGeom>
          <a:noFill/>
        </p:spPr>
        <p:txBody>
          <a:bodyPr wrap="square" anchor="t"/>
          <a:lstStyle/>
          <a:p>
            <a:pPr algn="l"/>
            <a:r>
              <a:rPr sz="1400" b="0">
                <a:solidFill>
                  <a:srgbClr val="4A5568"/>
                </a:solidFill>
                <a:latin typeface="Calibri"/>
              </a:rPr>
              <a:t>Self-hosted. No telemetry.
Offline verify.</a:t>
            </a:r>
          </a:p>
        </p:txBody>
      </p:sp>
      <p:sp>
        <p:nvSpPr>
          <p:cNvPr id="17" name="TextBox 16"/>
          <p:cNvSpPr txBox="1"/>
          <p:nvPr/>
        </p:nvSpPr>
        <p:spPr>
          <a:xfrm>
            <a:off x="8366759" y="3246120"/>
            <a:ext cx="3108960" cy="457200"/>
          </a:xfrm>
          <a:prstGeom prst="rect">
            <a:avLst/>
          </a:prstGeom>
          <a:noFill/>
        </p:spPr>
        <p:txBody>
          <a:bodyPr wrap="square" anchor="t"/>
          <a:lstStyle/>
          <a:p>
            <a:pPr algn="l"/>
            <a:r>
              <a:rPr sz="1400" b="1">
                <a:solidFill>
                  <a:srgbClr val="C9973F"/>
                </a:solidFill>
                <a:latin typeface="Calibri"/>
              </a:rPr>
              <a:t>Premium</a:t>
            </a:r>
          </a:p>
        </p:txBody>
      </p:sp>
      <p:sp>
        <p:nvSpPr>
          <p:cNvPr id="18" name="Rounded Rectangle 17"/>
          <p:cNvSpPr/>
          <p:nvPr/>
        </p:nvSpPr>
        <p:spPr>
          <a:xfrm>
            <a:off x="640080" y="4251960"/>
            <a:ext cx="5440680" cy="196596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TextBox 18"/>
          <p:cNvSpPr txBox="1"/>
          <p:nvPr/>
        </p:nvSpPr>
        <p:spPr>
          <a:xfrm>
            <a:off x="868680" y="4434840"/>
            <a:ext cx="5029200" cy="320040"/>
          </a:xfrm>
          <a:prstGeom prst="rect">
            <a:avLst/>
          </a:prstGeom>
          <a:noFill/>
        </p:spPr>
        <p:txBody>
          <a:bodyPr wrap="square" anchor="t"/>
          <a:lstStyle/>
          <a:p>
            <a:pPr algn="l"/>
            <a:r>
              <a:rPr sz="1400" b="1">
                <a:solidFill>
                  <a:srgbClr val="C9973F"/>
                </a:solidFill>
                <a:latin typeface="Calibri"/>
              </a:rPr>
              <a:t>Buyer</a:t>
            </a:r>
          </a:p>
        </p:txBody>
      </p:sp>
      <p:sp>
        <p:nvSpPr>
          <p:cNvPr id="20" name="TextBox 19"/>
          <p:cNvSpPr txBox="1"/>
          <p:nvPr/>
        </p:nvSpPr>
        <p:spPr>
          <a:xfrm>
            <a:off x="868680" y="4800600"/>
            <a:ext cx="5029200" cy="1143000"/>
          </a:xfrm>
          <a:prstGeom prst="rect">
            <a:avLst/>
          </a:prstGeom>
          <a:noFill/>
        </p:spPr>
        <p:txBody>
          <a:bodyPr wrap="square" anchor="t"/>
          <a:lstStyle/>
          <a:p>
            <a:pPr algn="l"/>
            <a:r>
              <a:rPr sz="1500" b="0">
                <a:solidFill>
                  <a:srgbClr val="4A5568"/>
                </a:solidFill>
                <a:latin typeface="Calibri"/>
              </a:rPr>
              <a:t>CISO and platform security, with internal audit. Health, higher education, state and local, regulated mid-market — buyers who have to show it, not assert it.</a:t>
            </a:r>
          </a:p>
        </p:txBody>
      </p:sp>
      <p:sp>
        <p:nvSpPr>
          <p:cNvPr id="21" name="Rounded Rectangle 20"/>
          <p:cNvSpPr/>
          <p:nvPr/>
        </p:nvSpPr>
        <p:spPr>
          <a:xfrm>
            <a:off x="6263640" y="4251960"/>
            <a:ext cx="5303520" cy="196596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2" name="TextBox 21"/>
          <p:cNvSpPr txBox="1"/>
          <p:nvPr/>
        </p:nvSpPr>
        <p:spPr>
          <a:xfrm>
            <a:off x="6492240" y="4434840"/>
            <a:ext cx="4892040" cy="320040"/>
          </a:xfrm>
          <a:prstGeom prst="rect">
            <a:avLst/>
          </a:prstGeom>
          <a:noFill/>
        </p:spPr>
        <p:txBody>
          <a:bodyPr wrap="square" anchor="t"/>
          <a:lstStyle/>
          <a:p>
            <a:pPr algn="l"/>
            <a:r>
              <a:rPr sz="1400" b="1">
                <a:solidFill>
                  <a:srgbClr val="C9973F"/>
                </a:solidFill>
                <a:latin typeface="Calibri"/>
              </a:rPr>
              <a:t>Why self-hosted</a:t>
            </a:r>
          </a:p>
        </p:txBody>
      </p:sp>
      <p:sp>
        <p:nvSpPr>
          <p:cNvPr id="23" name="TextBox 22"/>
          <p:cNvSpPr txBox="1"/>
          <p:nvPr/>
        </p:nvSpPr>
        <p:spPr>
          <a:xfrm>
            <a:off x="6492240" y="4800600"/>
            <a:ext cx="4892040" cy="1143000"/>
          </a:xfrm>
          <a:prstGeom prst="rect">
            <a:avLst/>
          </a:prstGeom>
          <a:noFill/>
        </p:spPr>
        <p:txBody>
          <a:bodyPr wrap="square" anchor="t"/>
          <a:lstStyle/>
          <a:p>
            <a:pPr algn="l"/>
            <a:r>
              <a:rPr sz="1500" b="0">
                <a:solidFill>
                  <a:srgbClr val="4A5568"/>
                </a:solidFill>
                <a:latin typeface="Calibri"/>
              </a:rPr>
              <a:t>Prompts, files, and decisions stay on the estate. Often the difference between a procurement and a polite no.</a:t>
            </a:r>
          </a:p>
        </p:txBody>
      </p:sp>
      <p:sp>
        <p:nvSpPr>
          <p:cNvPr id="24" name="TextBox 23"/>
          <p:cNvSpPr txBox="1"/>
          <p:nvPr/>
        </p:nvSpPr>
        <p:spPr>
          <a:xfrm>
            <a:off x="640080" y="6510528"/>
            <a:ext cx="7772400" cy="219456"/>
          </a:xfrm>
          <a:prstGeom prst="rect">
            <a:avLst/>
          </a:prstGeom>
          <a:noFill/>
        </p:spPr>
        <p:txBody>
          <a:bodyPr wrap="square" anchor="t"/>
          <a:lstStyle/>
          <a:p>
            <a:pPr algn="l"/>
            <a:r>
              <a:rPr sz="1100" b="0">
                <a:solidFill>
                  <a:srgbClr val="7A828E"/>
                </a:solidFill>
                <a:latin typeface="Calibri"/>
              </a:rPr>
              <a:t>pyxgrant.com  ·  kernel 2.1203.0</a:t>
            </a:r>
          </a:p>
        </p:txBody>
      </p:sp>
      <p:sp>
        <p:nvSpPr>
          <p:cNvPr id="25" name="TextBox 24"/>
          <p:cNvSpPr txBox="1"/>
          <p:nvPr/>
        </p:nvSpPr>
        <p:spPr>
          <a:xfrm>
            <a:off x="9692640" y="6510528"/>
            <a:ext cx="1920240" cy="219456"/>
          </a:xfrm>
          <a:prstGeom prst="rect">
            <a:avLst/>
          </a:prstGeom>
          <a:noFill/>
        </p:spPr>
        <p:txBody>
          <a:bodyPr wrap="square" anchor="t"/>
          <a:lstStyle/>
          <a:p>
            <a:pPr algn="r"/>
            <a:r>
              <a:rPr sz="1100" b="0">
                <a:solidFill>
                  <a:srgbClr val="7A828E"/>
                </a:solidFill>
                <a:latin typeface="Calibri"/>
              </a:rPr>
              <a:t>09  /  12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C9973F"/>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 name="TextBox 2"/>
          <p:cNvSpPr txBox="1"/>
          <p:nvPr/>
        </p:nvSpPr>
        <p:spPr>
          <a:xfrm>
            <a:off x="640080" y="292608"/>
            <a:ext cx="9326880" cy="237744"/>
          </a:xfrm>
          <a:prstGeom prst="rect">
            <a:avLst/>
          </a:prstGeom>
          <a:noFill/>
        </p:spPr>
        <p:txBody>
          <a:bodyPr wrap="square" anchor="t"/>
          <a:lstStyle/>
          <a:p>
            <a:pPr algn="l"/>
            <a:r>
              <a:rPr sz="1100" b="1">
                <a:solidFill>
                  <a:srgbClr val="C9973F"/>
                </a:solidFill>
                <a:latin typeface="Calibri"/>
              </a:rPr>
              <a:t>TRACTION</a:t>
            </a:r>
          </a:p>
        </p:txBody>
      </p:sp>
      <p:sp>
        <p:nvSpPr>
          <p:cNvPr id="4" name="TextBox 3"/>
          <p:cNvSpPr txBox="1"/>
          <p:nvPr/>
        </p:nvSpPr>
        <p:spPr>
          <a:xfrm>
            <a:off x="640080" y="530352"/>
            <a:ext cx="9509760" cy="777240"/>
          </a:xfrm>
          <a:prstGeom prst="rect">
            <a:avLst/>
          </a:prstGeom>
          <a:noFill/>
        </p:spPr>
        <p:txBody>
          <a:bodyPr wrap="square" anchor="t"/>
          <a:lstStyle/>
          <a:p>
            <a:pPr algn="l"/>
            <a:r>
              <a:rPr sz="3000" b="1">
                <a:solidFill>
                  <a:srgbClr val="0B1526"/>
                </a:solidFill>
                <a:latin typeface="Calibri"/>
              </a:rPr>
              <a:t>Product is shipping. Revenue is not.</a:t>
            </a:r>
          </a:p>
        </p:txBody>
      </p:sp>
      <p:pic>
        <p:nvPicPr>
          <p:cNvPr id="5" name="Picture 4" descr="omantiv-logo.png"/>
          <p:cNvPicPr>
            <a:picLocks noChangeAspect="1"/>
          </p:cNvPicPr>
          <p:nvPr/>
        </p:nvPicPr>
        <p:blipFill>
          <a:blip r:embed="rId2"/>
          <a:stretch>
            <a:fillRect/>
          </a:stretch>
        </p:blipFill>
        <p:spPr>
          <a:xfrm>
            <a:off x="10378440" y="292608"/>
            <a:ext cx="1468192" cy="347472"/>
          </a:xfrm>
          <a:prstGeom prst="rect">
            <a:avLst/>
          </a:prstGeom>
        </p:spPr>
      </p:pic>
      <p:sp>
        <p:nvSpPr>
          <p:cNvPr id="6" name="Rounded Rectangle 5"/>
          <p:cNvSpPr/>
          <p:nvPr/>
        </p:nvSpPr>
        <p:spPr>
          <a:xfrm>
            <a:off x="640080" y="1417320"/>
            <a:ext cx="5440680" cy="128016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7" name="TextBox 6"/>
          <p:cNvSpPr txBox="1"/>
          <p:nvPr/>
        </p:nvSpPr>
        <p:spPr>
          <a:xfrm>
            <a:off x="868680" y="1581912"/>
            <a:ext cx="5029200" cy="292608"/>
          </a:xfrm>
          <a:prstGeom prst="rect">
            <a:avLst/>
          </a:prstGeom>
          <a:noFill/>
        </p:spPr>
        <p:txBody>
          <a:bodyPr wrap="square" anchor="t"/>
          <a:lstStyle/>
          <a:p>
            <a:pPr algn="l"/>
            <a:r>
              <a:rPr sz="1600" b="1">
                <a:solidFill>
                  <a:srgbClr val="0A6E6E"/>
                </a:solidFill>
                <a:latin typeface="Calibri"/>
              </a:rPr>
              <a:t>Kernel 2.1203.0</a:t>
            </a:r>
          </a:p>
        </p:txBody>
      </p:sp>
      <p:sp>
        <p:nvSpPr>
          <p:cNvPr id="8" name="TextBox 7"/>
          <p:cNvSpPr txBox="1"/>
          <p:nvPr/>
        </p:nvSpPr>
        <p:spPr>
          <a:xfrm>
            <a:off x="868680" y="1920240"/>
            <a:ext cx="5029200" cy="594360"/>
          </a:xfrm>
          <a:prstGeom prst="rect">
            <a:avLst/>
          </a:prstGeom>
          <a:noFill/>
        </p:spPr>
        <p:txBody>
          <a:bodyPr wrap="square" anchor="t"/>
          <a:lstStyle/>
          <a:p>
            <a:pPr algn="l"/>
            <a:r>
              <a:rPr sz="1400" b="0">
                <a:solidFill>
                  <a:srgbClr val="4A5568"/>
                </a:solidFill>
                <a:latin typeface="Calibri"/>
              </a:rPr>
              <a:t>One static Go binary. Console, freeze, revoke, signed receipts.</a:t>
            </a:r>
          </a:p>
        </p:txBody>
      </p:sp>
      <p:sp>
        <p:nvSpPr>
          <p:cNvPr id="9" name="Rounded Rectangle 8"/>
          <p:cNvSpPr/>
          <p:nvPr/>
        </p:nvSpPr>
        <p:spPr>
          <a:xfrm>
            <a:off x="640080" y="2834640"/>
            <a:ext cx="5440680" cy="128016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0" name="TextBox 9"/>
          <p:cNvSpPr txBox="1"/>
          <p:nvPr/>
        </p:nvSpPr>
        <p:spPr>
          <a:xfrm>
            <a:off x="868680" y="2999232"/>
            <a:ext cx="5029200" cy="292608"/>
          </a:xfrm>
          <a:prstGeom prst="rect">
            <a:avLst/>
          </a:prstGeom>
          <a:noFill/>
        </p:spPr>
        <p:txBody>
          <a:bodyPr wrap="square" anchor="t"/>
          <a:lstStyle/>
          <a:p>
            <a:pPr algn="l"/>
            <a:r>
              <a:rPr sz="1600" b="1">
                <a:solidFill>
                  <a:srgbClr val="0A6E6E"/>
                </a:solidFill>
                <a:latin typeface="Calibri"/>
              </a:rPr>
              <a:t>Prove</a:t>
            </a:r>
          </a:p>
        </p:txBody>
      </p:sp>
      <p:sp>
        <p:nvSpPr>
          <p:cNvPr id="11" name="TextBox 10"/>
          <p:cNvSpPr txBox="1"/>
          <p:nvPr/>
        </p:nvSpPr>
        <p:spPr>
          <a:xfrm>
            <a:off x="868680" y="3337560"/>
            <a:ext cx="5029200" cy="594360"/>
          </a:xfrm>
          <a:prstGeom prst="rect">
            <a:avLst/>
          </a:prstGeom>
          <a:noFill/>
        </p:spPr>
        <p:txBody>
          <a:bodyPr wrap="square" anchor="t"/>
          <a:lstStyle/>
          <a:p>
            <a:pPr algn="l"/>
            <a:r>
              <a:rPr sz="1400" b="0">
                <a:solidFill>
                  <a:srgbClr val="4A5568"/>
                </a:solidFill>
                <a:latin typeface="Calibri"/>
              </a:rPr>
              <a:t>An outsider flips a field without us. Fail-closed on the hop we are given.</a:t>
            </a:r>
          </a:p>
        </p:txBody>
      </p:sp>
      <p:sp>
        <p:nvSpPr>
          <p:cNvPr id="12" name="Rounded Rectangle 11"/>
          <p:cNvSpPr/>
          <p:nvPr/>
        </p:nvSpPr>
        <p:spPr>
          <a:xfrm>
            <a:off x="640080" y="4251960"/>
            <a:ext cx="5440680" cy="128016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3" name="TextBox 12"/>
          <p:cNvSpPr txBox="1"/>
          <p:nvPr/>
        </p:nvSpPr>
        <p:spPr>
          <a:xfrm>
            <a:off x="868680" y="4416552"/>
            <a:ext cx="5029200" cy="292608"/>
          </a:xfrm>
          <a:prstGeom prst="rect">
            <a:avLst/>
          </a:prstGeom>
          <a:noFill/>
        </p:spPr>
        <p:txBody>
          <a:bodyPr wrap="square" anchor="t"/>
          <a:lstStyle/>
          <a:p>
            <a:pPr algn="l"/>
            <a:r>
              <a:rPr sz="1600" b="1">
                <a:solidFill>
                  <a:srgbClr val="0A6E6E"/>
                </a:solidFill>
                <a:latin typeface="Calibri"/>
              </a:rPr>
              <a:t>Site</a:t>
            </a:r>
          </a:p>
        </p:txBody>
      </p:sp>
      <p:sp>
        <p:nvSpPr>
          <p:cNvPr id="14" name="TextBox 13"/>
          <p:cNvSpPr txBox="1"/>
          <p:nvPr/>
        </p:nvSpPr>
        <p:spPr>
          <a:xfrm>
            <a:off x="868680" y="4754880"/>
            <a:ext cx="5029200" cy="594360"/>
          </a:xfrm>
          <a:prstGeom prst="rect">
            <a:avLst/>
          </a:prstGeom>
          <a:noFill/>
        </p:spPr>
        <p:txBody>
          <a:bodyPr wrap="square" anchor="t"/>
          <a:lstStyle/>
          <a:p>
            <a:pPr algn="l"/>
            <a:r>
              <a:rPr sz="1400" b="0">
                <a:solidFill>
                  <a:srgbClr val="4A5568"/>
                </a:solidFill>
                <a:latin typeface="Calibri"/>
              </a:rPr>
              <a:t>pyxgrant.com. Evidence Pilot is live as the first motion.</a:t>
            </a:r>
          </a:p>
        </p:txBody>
      </p:sp>
      <p:sp>
        <p:nvSpPr>
          <p:cNvPr id="15" name="Rounded Rectangle 14"/>
          <p:cNvSpPr/>
          <p:nvPr/>
        </p:nvSpPr>
        <p:spPr>
          <a:xfrm>
            <a:off x="6263640" y="1417320"/>
            <a:ext cx="5303520" cy="128016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6" name="TextBox 15"/>
          <p:cNvSpPr txBox="1"/>
          <p:nvPr/>
        </p:nvSpPr>
        <p:spPr>
          <a:xfrm>
            <a:off x="6492240" y="1581912"/>
            <a:ext cx="4892040" cy="292608"/>
          </a:xfrm>
          <a:prstGeom prst="rect">
            <a:avLst/>
          </a:prstGeom>
          <a:noFill/>
        </p:spPr>
        <p:txBody>
          <a:bodyPr wrap="square" anchor="t"/>
          <a:lstStyle/>
          <a:p>
            <a:pPr algn="l"/>
            <a:r>
              <a:rPr sz="1600" b="1">
                <a:solidFill>
                  <a:srgbClr val="83601C"/>
                </a:solidFill>
                <a:latin typeface="Calibri"/>
              </a:rPr>
              <a:t>Customers</a:t>
            </a:r>
          </a:p>
        </p:txBody>
      </p:sp>
      <p:sp>
        <p:nvSpPr>
          <p:cNvPr id="17" name="TextBox 16"/>
          <p:cNvSpPr txBox="1"/>
          <p:nvPr/>
        </p:nvSpPr>
        <p:spPr>
          <a:xfrm>
            <a:off x="6492240" y="1920240"/>
            <a:ext cx="4892040" cy="594360"/>
          </a:xfrm>
          <a:prstGeom prst="rect">
            <a:avLst/>
          </a:prstGeom>
          <a:noFill/>
        </p:spPr>
        <p:txBody>
          <a:bodyPr wrap="square" anchor="t"/>
          <a:lstStyle/>
          <a:p>
            <a:pPr algn="l"/>
            <a:r>
              <a:rPr sz="1400" b="0">
                <a:solidFill>
                  <a:srgbClr val="4A5568"/>
                </a:solidFill>
                <a:latin typeface="Calibri"/>
              </a:rPr>
              <a:t>Zero paid. Zero named pilots. Do not round this up.</a:t>
            </a:r>
          </a:p>
        </p:txBody>
      </p:sp>
      <p:sp>
        <p:nvSpPr>
          <p:cNvPr id="18" name="Rounded Rectangle 17"/>
          <p:cNvSpPr/>
          <p:nvPr/>
        </p:nvSpPr>
        <p:spPr>
          <a:xfrm>
            <a:off x="6263640" y="2834640"/>
            <a:ext cx="5303520" cy="128016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9" name="TextBox 18"/>
          <p:cNvSpPr txBox="1"/>
          <p:nvPr/>
        </p:nvSpPr>
        <p:spPr>
          <a:xfrm>
            <a:off x="6492240" y="2999232"/>
            <a:ext cx="4892040" cy="292608"/>
          </a:xfrm>
          <a:prstGeom prst="rect">
            <a:avLst/>
          </a:prstGeom>
          <a:noFill/>
        </p:spPr>
        <p:txBody>
          <a:bodyPr wrap="square" anchor="t"/>
          <a:lstStyle/>
          <a:p>
            <a:pPr algn="l"/>
            <a:r>
              <a:rPr sz="1600" b="1">
                <a:solidFill>
                  <a:srgbClr val="83601C"/>
                </a:solidFill>
                <a:latin typeface="Calibri"/>
              </a:rPr>
              <a:t>Pipeline</a:t>
            </a:r>
          </a:p>
        </p:txBody>
      </p:sp>
      <p:sp>
        <p:nvSpPr>
          <p:cNvPr id="20" name="TextBox 19"/>
          <p:cNvSpPr txBox="1"/>
          <p:nvPr/>
        </p:nvSpPr>
        <p:spPr>
          <a:xfrm>
            <a:off x="6492240" y="3337560"/>
            <a:ext cx="4892040" cy="594360"/>
          </a:xfrm>
          <a:prstGeom prst="rect">
            <a:avLst/>
          </a:prstGeom>
          <a:noFill/>
        </p:spPr>
        <p:txBody>
          <a:bodyPr wrap="square" anchor="t"/>
          <a:lstStyle/>
          <a:p>
            <a:pPr algn="l"/>
            <a:r>
              <a:rPr sz="1400" b="0">
                <a:solidFill>
                  <a:srgbClr val="4A5568"/>
                </a:solidFill>
                <a:latin typeface="Calibri"/>
              </a:rPr>
              <a:t>No committed pipeline on this slide.</a:t>
            </a:r>
          </a:p>
        </p:txBody>
      </p:sp>
      <p:sp>
        <p:nvSpPr>
          <p:cNvPr id="21" name="Rounded Rectangle 20"/>
          <p:cNvSpPr/>
          <p:nvPr/>
        </p:nvSpPr>
        <p:spPr>
          <a:xfrm>
            <a:off x="6263640" y="4251960"/>
            <a:ext cx="5303520" cy="128016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22" name="TextBox 21"/>
          <p:cNvSpPr txBox="1"/>
          <p:nvPr/>
        </p:nvSpPr>
        <p:spPr>
          <a:xfrm>
            <a:off x="6492240" y="4416552"/>
            <a:ext cx="4892040" cy="292608"/>
          </a:xfrm>
          <a:prstGeom prst="rect">
            <a:avLst/>
          </a:prstGeom>
          <a:noFill/>
        </p:spPr>
        <p:txBody>
          <a:bodyPr wrap="square" anchor="t"/>
          <a:lstStyle/>
          <a:p>
            <a:pPr algn="l"/>
            <a:r>
              <a:rPr sz="1600" b="1">
                <a:solidFill>
                  <a:srgbClr val="83601C"/>
                </a:solidFill>
                <a:latin typeface="Calibri"/>
              </a:rPr>
              <a:t>Not yet</a:t>
            </a:r>
          </a:p>
        </p:txBody>
      </p:sp>
      <p:sp>
        <p:nvSpPr>
          <p:cNvPr id="23" name="TextBox 22"/>
          <p:cNvSpPr txBox="1"/>
          <p:nvPr/>
        </p:nvSpPr>
        <p:spPr>
          <a:xfrm>
            <a:off x="6492240" y="4754880"/>
            <a:ext cx="4892040" cy="594360"/>
          </a:xfrm>
          <a:prstGeom prst="rect">
            <a:avLst/>
          </a:prstGeom>
          <a:noFill/>
        </p:spPr>
        <p:txBody>
          <a:bodyPr wrap="square" anchor="t"/>
          <a:lstStyle/>
          <a:p>
            <a:pPr algn="l"/>
            <a:r>
              <a:rPr sz="1400" b="0">
                <a:solidFill>
                  <a:srgbClr val="4A5568"/>
                </a:solidFill>
                <a:latin typeface="Calibri"/>
              </a:rPr>
              <a:t>Console HA, FIPS, FedRAMP. Kernel cage is Linux-only. Host wrap is not the product.</a:t>
            </a:r>
          </a:p>
        </p:txBody>
      </p:sp>
      <p:sp>
        <p:nvSpPr>
          <p:cNvPr id="24" name="TextBox 23"/>
          <p:cNvSpPr txBox="1"/>
          <p:nvPr/>
        </p:nvSpPr>
        <p:spPr>
          <a:xfrm>
            <a:off x="640080" y="6510528"/>
            <a:ext cx="7772400" cy="219456"/>
          </a:xfrm>
          <a:prstGeom prst="rect">
            <a:avLst/>
          </a:prstGeom>
          <a:noFill/>
        </p:spPr>
        <p:txBody>
          <a:bodyPr wrap="square" anchor="t"/>
          <a:lstStyle/>
          <a:p>
            <a:pPr algn="l"/>
            <a:r>
              <a:rPr sz="1100" b="0">
                <a:solidFill>
                  <a:srgbClr val="7A828E"/>
                </a:solidFill>
                <a:latin typeface="Calibri"/>
              </a:rPr>
              <a:t>pyxgrant.com  ·  kernel 2.1203.0</a:t>
            </a:r>
          </a:p>
        </p:txBody>
      </p:sp>
      <p:sp>
        <p:nvSpPr>
          <p:cNvPr id="25" name="TextBox 24"/>
          <p:cNvSpPr txBox="1"/>
          <p:nvPr/>
        </p:nvSpPr>
        <p:spPr>
          <a:xfrm>
            <a:off x="9692640" y="6510528"/>
            <a:ext cx="1920240" cy="219456"/>
          </a:xfrm>
          <a:prstGeom prst="rect">
            <a:avLst/>
          </a:prstGeom>
          <a:noFill/>
        </p:spPr>
        <p:txBody>
          <a:bodyPr wrap="square" anchor="t"/>
          <a:lstStyle/>
          <a:p>
            <a:pPr algn="r"/>
            <a:r>
              <a:rPr sz="1100" b="0">
                <a:solidFill>
                  <a:srgbClr val="7A828E"/>
                </a:solidFill>
                <a:latin typeface="Calibri"/>
              </a:rPr>
              <a:t>10  /  12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C9973F"/>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 name="TextBox 2"/>
          <p:cNvSpPr txBox="1"/>
          <p:nvPr/>
        </p:nvSpPr>
        <p:spPr>
          <a:xfrm>
            <a:off x="640080" y="292608"/>
            <a:ext cx="9326880" cy="237744"/>
          </a:xfrm>
          <a:prstGeom prst="rect">
            <a:avLst/>
          </a:prstGeom>
          <a:noFill/>
        </p:spPr>
        <p:txBody>
          <a:bodyPr wrap="square" anchor="t"/>
          <a:lstStyle/>
          <a:p>
            <a:pPr algn="l"/>
            <a:r>
              <a:rPr sz="1100" b="1">
                <a:solidFill>
                  <a:srgbClr val="C9973F"/>
                </a:solidFill>
                <a:latin typeface="Calibri"/>
              </a:rPr>
              <a:t>TEAM</a:t>
            </a:r>
          </a:p>
        </p:txBody>
      </p:sp>
      <p:sp>
        <p:nvSpPr>
          <p:cNvPr id="4" name="TextBox 3"/>
          <p:cNvSpPr txBox="1"/>
          <p:nvPr/>
        </p:nvSpPr>
        <p:spPr>
          <a:xfrm>
            <a:off x="640080" y="530352"/>
            <a:ext cx="9509760" cy="777240"/>
          </a:xfrm>
          <a:prstGeom prst="rect">
            <a:avLst/>
          </a:prstGeom>
          <a:noFill/>
        </p:spPr>
        <p:txBody>
          <a:bodyPr wrap="square" anchor="t"/>
          <a:lstStyle/>
          <a:p>
            <a:pPr algn="l"/>
            <a:r>
              <a:rPr sz="3000" b="1">
                <a:solidFill>
                  <a:srgbClr val="0B1526"/>
                </a:solidFill>
                <a:latin typeface="Calibri"/>
              </a:rPr>
              <a:t>One founder. The kernel is shipped. The company is not.</a:t>
            </a:r>
          </a:p>
        </p:txBody>
      </p:sp>
      <p:pic>
        <p:nvPicPr>
          <p:cNvPr id="5" name="Picture 4" descr="omantiv-logo.png"/>
          <p:cNvPicPr>
            <a:picLocks noChangeAspect="1"/>
          </p:cNvPicPr>
          <p:nvPr/>
        </p:nvPicPr>
        <p:blipFill>
          <a:blip r:embed="rId2"/>
          <a:stretch>
            <a:fillRect/>
          </a:stretch>
        </p:blipFill>
        <p:spPr>
          <a:xfrm>
            <a:off x="10378440" y="292608"/>
            <a:ext cx="1468192" cy="347472"/>
          </a:xfrm>
          <a:prstGeom prst="rect">
            <a:avLst/>
          </a:prstGeom>
        </p:spPr>
      </p:pic>
      <p:sp>
        <p:nvSpPr>
          <p:cNvPr id="6" name="Rounded Rectangle 5"/>
          <p:cNvSpPr/>
          <p:nvPr/>
        </p:nvSpPr>
        <p:spPr>
          <a:xfrm>
            <a:off x="640080" y="1417320"/>
            <a:ext cx="5623560" cy="470916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7" name="TextBox 6"/>
          <p:cNvSpPr txBox="1"/>
          <p:nvPr/>
        </p:nvSpPr>
        <p:spPr>
          <a:xfrm>
            <a:off x="868680" y="1645920"/>
            <a:ext cx="5166360" cy="320040"/>
          </a:xfrm>
          <a:prstGeom prst="rect">
            <a:avLst/>
          </a:prstGeom>
          <a:noFill/>
        </p:spPr>
        <p:txBody>
          <a:bodyPr wrap="square" anchor="t"/>
          <a:lstStyle/>
          <a:p>
            <a:pPr algn="l"/>
            <a:r>
              <a:rPr sz="1300" b="1">
                <a:solidFill>
                  <a:srgbClr val="C9973F"/>
                </a:solidFill>
                <a:latin typeface="Calibri"/>
              </a:rPr>
              <a:t>Founder</a:t>
            </a:r>
          </a:p>
        </p:txBody>
      </p:sp>
      <p:sp>
        <p:nvSpPr>
          <p:cNvPr id="8" name="TextBox 7"/>
          <p:cNvSpPr txBox="1"/>
          <p:nvPr/>
        </p:nvSpPr>
        <p:spPr>
          <a:xfrm>
            <a:off x="868680" y="2057400"/>
            <a:ext cx="5166360" cy="457200"/>
          </a:xfrm>
          <a:prstGeom prst="rect">
            <a:avLst/>
          </a:prstGeom>
          <a:noFill/>
        </p:spPr>
        <p:txBody>
          <a:bodyPr wrap="square" anchor="t"/>
          <a:lstStyle/>
          <a:p>
            <a:pPr algn="l"/>
            <a:r>
              <a:rPr sz="2600" b="1">
                <a:solidFill>
                  <a:srgbClr val="0B1526"/>
                </a:solidFill>
                <a:latin typeface="Calibri"/>
              </a:rPr>
              <a:t>Sirisha Gottipati</a:t>
            </a:r>
          </a:p>
        </p:txBody>
      </p:sp>
      <p:sp>
        <p:nvSpPr>
          <p:cNvPr id="9" name="TextBox 8"/>
          <p:cNvSpPr txBox="1"/>
          <p:nvPr/>
        </p:nvSpPr>
        <p:spPr>
          <a:xfrm>
            <a:off x="868680" y="2606040"/>
            <a:ext cx="5166360" cy="1463040"/>
          </a:xfrm>
          <a:prstGeom prst="rect">
            <a:avLst/>
          </a:prstGeom>
          <a:noFill/>
        </p:spPr>
        <p:txBody>
          <a:bodyPr wrap="square" anchor="t"/>
          <a:lstStyle/>
          <a:p>
            <a:pPr algn="l"/>
            <a:r>
              <a:rPr sz="1600" b="0">
                <a:solidFill>
                  <a:srgbClr val="4A5568"/>
                </a:solidFill>
                <a:latin typeface="Calibri"/>
              </a:rPr>
              <a:t>Founder, Omantiv. Built and ships PyxGrant. Sacramento.</a:t>
            </a:r>
          </a:p>
        </p:txBody>
      </p:sp>
      <p:sp>
        <p:nvSpPr>
          <p:cNvPr id="10" name="TextBox 9"/>
          <p:cNvSpPr txBox="1"/>
          <p:nvPr/>
        </p:nvSpPr>
        <p:spPr>
          <a:xfrm>
            <a:off x="868680" y="4206240"/>
            <a:ext cx="5166360" cy="1463040"/>
          </a:xfrm>
          <a:prstGeom prst="rect">
            <a:avLst/>
          </a:prstGeom>
          <a:noFill/>
        </p:spPr>
        <p:txBody>
          <a:bodyPr wrap="square" anchor="t"/>
          <a:lstStyle/>
          <a:p>
            <a:pPr algn="l"/>
            <a:r>
              <a:rPr sz="1500" b="0">
                <a:solidFill>
                  <a:srgbClr val="7A828E"/>
                </a:solidFill>
                <a:latin typeface="Calibri"/>
              </a:rPr>
              <a:t>Add prior roles here when you want them on the slide.</a:t>
            </a:r>
          </a:p>
        </p:txBody>
      </p:sp>
      <p:sp>
        <p:nvSpPr>
          <p:cNvPr id="11" name="Rounded Rectangle 10"/>
          <p:cNvSpPr/>
          <p:nvPr/>
        </p:nvSpPr>
        <p:spPr>
          <a:xfrm>
            <a:off x="6492240" y="1417320"/>
            <a:ext cx="5074920" cy="4709160"/>
          </a:xfrm>
          <a:prstGeom prst="roundRect">
            <a:avLst>
              <a:gd name="adj" fmla="val 8000"/>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2" name="TextBox 11"/>
          <p:cNvSpPr txBox="1"/>
          <p:nvPr/>
        </p:nvSpPr>
        <p:spPr>
          <a:xfrm>
            <a:off x="6720840" y="1645920"/>
            <a:ext cx="4663440" cy="320040"/>
          </a:xfrm>
          <a:prstGeom prst="rect">
            <a:avLst/>
          </a:prstGeom>
          <a:noFill/>
        </p:spPr>
        <p:txBody>
          <a:bodyPr wrap="square" anchor="t"/>
          <a:lstStyle/>
          <a:p>
            <a:pPr algn="l"/>
            <a:r>
              <a:rPr sz="1300" b="1">
                <a:solidFill>
                  <a:srgbClr val="C9973F"/>
                </a:solidFill>
                <a:latin typeface="Calibri"/>
              </a:rPr>
              <a:t>Open seats</a:t>
            </a:r>
          </a:p>
        </p:txBody>
      </p:sp>
      <p:sp>
        <p:nvSpPr>
          <p:cNvPr id="13" name="TextBox 12"/>
          <p:cNvSpPr txBox="1"/>
          <p:nvPr/>
        </p:nvSpPr>
        <p:spPr>
          <a:xfrm>
            <a:off x="6720840" y="2148840"/>
            <a:ext cx="4663440" cy="320040"/>
          </a:xfrm>
          <a:prstGeom prst="rect">
            <a:avLst/>
          </a:prstGeom>
          <a:noFill/>
        </p:spPr>
        <p:txBody>
          <a:bodyPr wrap="square" anchor="t"/>
          <a:lstStyle/>
          <a:p>
            <a:pPr algn="l"/>
            <a:r>
              <a:rPr sz="1600" b="1">
                <a:solidFill>
                  <a:srgbClr val="0B1526"/>
                </a:solidFill>
                <a:latin typeface="Calibri"/>
              </a:rPr>
              <a:t>First enterprise hire</a:t>
            </a:r>
          </a:p>
        </p:txBody>
      </p:sp>
      <p:sp>
        <p:nvSpPr>
          <p:cNvPr id="14" name="TextBox 13"/>
          <p:cNvSpPr txBox="1"/>
          <p:nvPr/>
        </p:nvSpPr>
        <p:spPr>
          <a:xfrm>
            <a:off x="6720840" y="2514600"/>
            <a:ext cx="4663440" cy="548640"/>
          </a:xfrm>
          <a:prstGeom prst="rect">
            <a:avLst/>
          </a:prstGeom>
          <a:noFill/>
        </p:spPr>
        <p:txBody>
          <a:bodyPr wrap="square" anchor="t"/>
          <a:lstStyle/>
          <a:p>
            <a:pPr algn="l"/>
            <a:r>
              <a:rPr sz="1400" b="0">
                <a:solidFill>
                  <a:srgbClr val="4A5568"/>
                </a:solidFill>
                <a:latin typeface="Calibri"/>
              </a:rPr>
              <a:t>A CISO-facing seller. Not hired.</a:t>
            </a:r>
          </a:p>
        </p:txBody>
      </p:sp>
      <p:sp>
        <p:nvSpPr>
          <p:cNvPr id="15" name="TextBox 14"/>
          <p:cNvSpPr txBox="1"/>
          <p:nvPr/>
        </p:nvSpPr>
        <p:spPr>
          <a:xfrm>
            <a:off x="6720840" y="3291840"/>
            <a:ext cx="4663440" cy="320040"/>
          </a:xfrm>
          <a:prstGeom prst="rect">
            <a:avLst/>
          </a:prstGeom>
          <a:noFill/>
        </p:spPr>
        <p:txBody>
          <a:bodyPr wrap="square" anchor="t"/>
          <a:lstStyle/>
          <a:p>
            <a:pPr algn="l"/>
            <a:r>
              <a:rPr sz="1600" b="1">
                <a:solidFill>
                  <a:srgbClr val="0B1526"/>
                </a:solidFill>
                <a:latin typeface="Calibri"/>
              </a:rPr>
              <a:t>First GTM</a:t>
            </a:r>
          </a:p>
        </p:txBody>
      </p:sp>
      <p:sp>
        <p:nvSpPr>
          <p:cNvPr id="16" name="TextBox 15"/>
          <p:cNvSpPr txBox="1"/>
          <p:nvPr/>
        </p:nvSpPr>
        <p:spPr>
          <a:xfrm>
            <a:off x="6720840" y="3657600"/>
            <a:ext cx="4663440" cy="548640"/>
          </a:xfrm>
          <a:prstGeom prst="rect">
            <a:avLst/>
          </a:prstGeom>
          <a:noFill/>
        </p:spPr>
        <p:txBody>
          <a:bodyPr wrap="square" anchor="t"/>
          <a:lstStyle/>
          <a:p>
            <a:pPr algn="l"/>
            <a:r>
              <a:rPr sz="1400" b="0">
                <a:solidFill>
                  <a:srgbClr val="4A5568"/>
                </a:solidFill>
                <a:latin typeface="Calibri"/>
              </a:rPr>
              <a:t>One Evidence Pilot closed. Not hired.</a:t>
            </a:r>
          </a:p>
        </p:txBody>
      </p:sp>
      <p:sp>
        <p:nvSpPr>
          <p:cNvPr id="17" name="TextBox 16"/>
          <p:cNvSpPr txBox="1"/>
          <p:nvPr/>
        </p:nvSpPr>
        <p:spPr>
          <a:xfrm>
            <a:off x="6720840" y="4434840"/>
            <a:ext cx="4663440" cy="320040"/>
          </a:xfrm>
          <a:prstGeom prst="rect">
            <a:avLst/>
          </a:prstGeom>
          <a:noFill/>
        </p:spPr>
        <p:txBody>
          <a:bodyPr wrap="square" anchor="t"/>
          <a:lstStyle/>
          <a:p>
            <a:pPr algn="l"/>
            <a:r>
              <a:rPr sz="1600" b="1">
                <a:solidFill>
                  <a:srgbClr val="0B1526"/>
                </a:solidFill>
                <a:latin typeface="Calibri"/>
              </a:rPr>
              <a:t>Advisors</a:t>
            </a:r>
          </a:p>
        </p:txBody>
      </p:sp>
      <p:sp>
        <p:nvSpPr>
          <p:cNvPr id="18" name="TextBox 17"/>
          <p:cNvSpPr txBox="1"/>
          <p:nvPr/>
        </p:nvSpPr>
        <p:spPr>
          <a:xfrm>
            <a:off x="6720840" y="4800600"/>
            <a:ext cx="4663440" cy="548640"/>
          </a:xfrm>
          <a:prstGeom prst="rect">
            <a:avLst/>
          </a:prstGeom>
          <a:noFill/>
        </p:spPr>
        <p:txBody>
          <a:bodyPr wrap="square" anchor="t"/>
          <a:lstStyle/>
          <a:p>
            <a:pPr algn="l"/>
            <a:r>
              <a:rPr sz="1400" b="0">
                <a:solidFill>
                  <a:srgbClr val="4A5568"/>
                </a:solidFill>
                <a:latin typeface="Calibri"/>
              </a:rPr>
              <a:t>None named on this deck.</a:t>
            </a:r>
          </a:p>
        </p:txBody>
      </p:sp>
      <p:sp>
        <p:nvSpPr>
          <p:cNvPr id="19" name="TextBox 18"/>
          <p:cNvSpPr txBox="1"/>
          <p:nvPr/>
        </p:nvSpPr>
        <p:spPr>
          <a:xfrm>
            <a:off x="640080" y="6510528"/>
            <a:ext cx="7772400" cy="219456"/>
          </a:xfrm>
          <a:prstGeom prst="rect">
            <a:avLst/>
          </a:prstGeom>
          <a:noFill/>
        </p:spPr>
        <p:txBody>
          <a:bodyPr wrap="square" anchor="t"/>
          <a:lstStyle/>
          <a:p>
            <a:pPr algn="l"/>
            <a:r>
              <a:rPr sz="1100" b="0">
                <a:solidFill>
                  <a:srgbClr val="7A828E"/>
                </a:solidFill>
                <a:latin typeface="Calibri"/>
              </a:rPr>
              <a:t>pyxgrant.com  ·  kernel 2.1203.0</a:t>
            </a:r>
          </a:p>
        </p:txBody>
      </p:sp>
      <p:sp>
        <p:nvSpPr>
          <p:cNvPr id="20" name="TextBox 19"/>
          <p:cNvSpPr txBox="1"/>
          <p:nvPr/>
        </p:nvSpPr>
        <p:spPr>
          <a:xfrm>
            <a:off x="9692640" y="6510528"/>
            <a:ext cx="1920240" cy="219456"/>
          </a:xfrm>
          <a:prstGeom prst="rect">
            <a:avLst/>
          </a:prstGeom>
          <a:noFill/>
        </p:spPr>
        <p:txBody>
          <a:bodyPr wrap="square" anchor="t"/>
          <a:lstStyle/>
          <a:p>
            <a:pPr algn="r"/>
            <a:r>
              <a:rPr sz="1100" b="0">
                <a:solidFill>
                  <a:srgbClr val="7A828E"/>
                </a:solidFill>
                <a:latin typeface="Calibri"/>
              </a:rPr>
              <a:t>11  /  12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B1526"/>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C9973F"/>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3" name="TextBox 2"/>
          <p:cNvSpPr txBox="1"/>
          <p:nvPr/>
        </p:nvSpPr>
        <p:spPr>
          <a:xfrm>
            <a:off x="640080" y="365760"/>
            <a:ext cx="10972800" cy="256032"/>
          </a:xfrm>
          <a:prstGeom prst="rect">
            <a:avLst/>
          </a:prstGeom>
          <a:noFill/>
        </p:spPr>
        <p:txBody>
          <a:bodyPr wrap="square" anchor="t"/>
          <a:lstStyle/>
          <a:p>
            <a:pPr algn="l"/>
            <a:r>
              <a:rPr sz="1200" b="1">
                <a:solidFill>
                  <a:srgbClr val="D9AA55"/>
                </a:solidFill>
                <a:latin typeface="Calibri"/>
              </a:rPr>
              <a:t>THE ASK</a:t>
            </a:r>
          </a:p>
        </p:txBody>
      </p:sp>
      <p:sp>
        <p:nvSpPr>
          <p:cNvPr id="4" name="TextBox 3"/>
          <p:cNvSpPr txBox="1"/>
          <p:nvPr/>
        </p:nvSpPr>
        <p:spPr>
          <a:xfrm>
            <a:off x="640080" y="713232"/>
            <a:ext cx="10972800" cy="640080"/>
          </a:xfrm>
          <a:prstGeom prst="rect">
            <a:avLst/>
          </a:prstGeom>
          <a:noFill/>
        </p:spPr>
        <p:txBody>
          <a:bodyPr wrap="square" anchor="t"/>
          <a:lstStyle/>
          <a:p>
            <a:pPr algn="l"/>
            <a:r>
              <a:rPr sz="2800" b="1">
                <a:solidFill>
                  <a:srgbClr val="FFFFFF"/>
                </a:solidFill>
                <a:latin typeface="Calibri"/>
              </a:rPr>
              <a:t>Two asks. One we can take today.</a:t>
            </a:r>
          </a:p>
        </p:txBody>
      </p:sp>
      <p:sp>
        <p:nvSpPr>
          <p:cNvPr id="5" name="Rounded Rectangle 4"/>
          <p:cNvSpPr/>
          <p:nvPr/>
        </p:nvSpPr>
        <p:spPr>
          <a:xfrm>
            <a:off x="640080" y="1554480"/>
            <a:ext cx="5440680" cy="4160520"/>
          </a:xfrm>
          <a:prstGeom prst="roundRect">
            <a:avLst>
              <a:gd name="adj" fmla="val 8000"/>
            </a:avLst>
          </a:prstGeom>
          <a:solidFill>
            <a:srgbClr val="16274A"/>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6" name="TextBox 5"/>
          <p:cNvSpPr txBox="1"/>
          <p:nvPr/>
        </p:nvSpPr>
        <p:spPr>
          <a:xfrm>
            <a:off x="868680" y="1737360"/>
            <a:ext cx="4983480" cy="274320"/>
          </a:xfrm>
          <a:prstGeom prst="rect">
            <a:avLst/>
          </a:prstGeom>
          <a:noFill/>
        </p:spPr>
        <p:txBody>
          <a:bodyPr wrap="square" anchor="t"/>
          <a:lstStyle/>
          <a:p>
            <a:pPr algn="l"/>
            <a:r>
              <a:rPr sz="1200" b="1">
                <a:solidFill>
                  <a:srgbClr val="D9AA55"/>
                </a:solidFill>
                <a:latin typeface="Calibri"/>
              </a:rPr>
              <a:t>THIS WEEK</a:t>
            </a:r>
          </a:p>
        </p:txBody>
      </p:sp>
      <p:sp>
        <p:nvSpPr>
          <p:cNvPr id="7" name="TextBox 6"/>
          <p:cNvSpPr txBox="1"/>
          <p:nvPr/>
        </p:nvSpPr>
        <p:spPr>
          <a:xfrm>
            <a:off x="868680" y="2103120"/>
            <a:ext cx="4983480" cy="822960"/>
          </a:xfrm>
          <a:prstGeom prst="rect">
            <a:avLst/>
          </a:prstGeom>
          <a:noFill/>
        </p:spPr>
        <p:txBody>
          <a:bodyPr wrap="square" anchor="t"/>
          <a:lstStyle/>
          <a:p>
            <a:pPr algn="l"/>
            <a:r>
              <a:rPr sz="2200" b="1">
                <a:solidFill>
                  <a:srgbClr val="FFFFFF"/>
                </a:solidFill>
                <a:latin typeface="Calibri"/>
              </a:rPr>
              <a:t>A 30-day Evidence Pilot.
Observe only.</a:t>
            </a:r>
          </a:p>
        </p:txBody>
      </p:sp>
      <p:sp>
        <p:nvSpPr>
          <p:cNvPr id="8" name="TextBox 7"/>
          <p:cNvSpPr txBox="1"/>
          <p:nvPr/>
        </p:nvSpPr>
        <p:spPr>
          <a:xfrm>
            <a:off x="868680" y="3063240"/>
            <a:ext cx="4983480" cy="1371600"/>
          </a:xfrm>
          <a:prstGeom prst="rect">
            <a:avLst/>
          </a:prstGeom>
          <a:noFill/>
        </p:spPr>
        <p:txBody>
          <a:bodyPr wrap="square" anchor="t"/>
          <a:lstStyle/>
          <a:p>
            <a:pPr algn="l"/>
            <a:r>
              <a:rPr sz="1500" b="0">
                <a:solidFill>
                  <a:srgbClr val="C3CAD4"/>
                </a:solidFill>
                <a:latin typeface="Calibri"/>
              </a:rPr>
              <a:t>One team’s coding agents. Nothing is refused in observe mode. They leave with a signed pack. Enforcement is a second step.</a:t>
            </a:r>
          </a:p>
        </p:txBody>
      </p:sp>
      <p:sp>
        <p:nvSpPr>
          <p:cNvPr id="9" name="TextBox 8"/>
          <p:cNvSpPr txBox="1"/>
          <p:nvPr/>
        </p:nvSpPr>
        <p:spPr>
          <a:xfrm>
            <a:off x="868680" y="4617720"/>
            <a:ext cx="4983480" cy="731520"/>
          </a:xfrm>
          <a:prstGeom prst="rect">
            <a:avLst/>
          </a:prstGeom>
          <a:noFill/>
        </p:spPr>
        <p:txBody>
          <a:bodyPr wrap="square" anchor="t"/>
          <a:lstStyle/>
          <a:p>
            <a:pPr algn="l"/>
            <a:r>
              <a:rPr sz="1500" b="0">
                <a:solidFill>
                  <a:srgbClr val="D9AA55"/>
                </a:solidFill>
                <a:latin typeface="Calibri"/>
              </a:rPr>
              <a:t>Install → hold → prove.
pyxgrant.com</a:t>
            </a:r>
          </a:p>
        </p:txBody>
      </p:sp>
      <p:sp>
        <p:nvSpPr>
          <p:cNvPr id="10" name="Rounded Rectangle 9"/>
          <p:cNvSpPr/>
          <p:nvPr/>
        </p:nvSpPr>
        <p:spPr>
          <a:xfrm>
            <a:off x="6263640" y="1554480"/>
            <a:ext cx="5303520" cy="4160520"/>
          </a:xfrm>
          <a:prstGeom prst="roundRect">
            <a:avLst>
              <a:gd name="adj" fmla="val 8000"/>
            </a:avLst>
          </a:prstGeom>
          <a:solidFill>
            <a:srgbClr val="16274A"/>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p>
        </p:txBody>
      </p:sp>
      <p:sp>
        <p:nvSpPr>
          <p:cNvPr id="11" name="TextBox 10"/>
          <p:cNvSpPr txBox="1"/>
          <p:nvPr/>
        </p:nvSpPr>
        <p:spPr>
          <a:xfrm>
            <a:off x="6492240" y="1737360"/>
            <a:ext cx="4892040" cy="274320"/>
          </a:xfrm>
          <a:prstGeom prst="rect">
            <a:avLst/>
          </a:prstGeom>
          <a:noFill/>
        </p:spPr>
        <p:txBody>
          <a:bodyPr wrap="square" anchor="t"/>
          <a:lstStyle/>
          <a:p>
            <a:pPr algn="l"/>
            <a:r>
              <a:rPr sz="1200" b="1">
                <a:solidFill>
                  <a:srgbClr val="D9AA55"/>
                </a:solidFill>
                <a:latin typeface="Calibri"/>
              </a:rPr>
              <a:t>CAPITAL</a:t>
            </a:r>
          </a:p>
        </p:txBody>
      </p:sp>
      <p:sp>
        <p:nvSpPr>
          <p:cNvPr id="12" name="TextBox 11"/>
          <p:cNvSpPr txBox="1"/>
          <p:nvPr/>
        </p:nvSpPr>
        <p:spPr>
          <a:xfrm>
            <a:off x="6492240" y="2103120"/>
            <a:ext cx="4892040" cy="822960"/>
          </a:xfrm>
          <a:prstGeom prst="rect">
            <a:avLst/>
          </a:prstGeom>
          <a:noFill/>
        </p:spPr>
        <p:txBody>
          <a:bodyPr wrap="square" anchor="t"/>
          <a:lstStyle/>
          <a:p>
            <a:pPr algn="l"/>
            <a:r>
              <a:rPr sz="2200" b="1">
                <a:solidFill>
                  <a:srgbClr val="FFFFFF"/>
                </a:solidFill>
                <a:latin typeface="Calibri"/>
              </a:rPr>
              <a:t>Raise, instrument, use of funds.</a:t>
            </a:r>
          </a:p>
        </p:txBody>
      </p:sp>
      <p:sp>
        <p:nvSpPr>
          <p:cNvPr id="13" name="TextBox 12"/>
          <p:cNvSpPr txBox="1"/>
          <p:nvPr/>
        </p:nvSpPr>
        <p:spPr>
          <a:xfrm>
            <a:off x="6492240" y="3063240"/>
            <a:ext cx="4892040" cy="2103120"/>
          </a:xfrm>
          <a:prstGeom prst="rect">
            <a:avLst/>
          </a:prstGeom>
          <a:noFill/>
        </p:spPr>
        <p:txBody>
          <a:bodyPr wrap="square" anchor="t"/>
          <a:lstStyle/>
          <a:p>
            <a:pPr algn="l"/>
            <a:r>
              <a:rPr sz="1500" b="0">
                <a:solidFill>
                  <a:srgbClr val="C3CAD4"/>
                </a:solidFill>
                <a:latin typeface="Calibri"/>
              </a:rPr>
              <a:t>Not on this slide until you set them. A round with a blank number is worse than a pilot with a date. Fill amount, instrument, and three uses — first estate, first seller, SOC 2 — before this file leaves the laptop.</a:t>
            </a:r>
          </a:p>
        </p:txBody>
      </p:sp>
      <p:sp>
        <p:nvSpPr>
          <p:cNvPr id="14" name="TextBox 13"/>
          <p:cNvSpPr txBox="1"/>
          <p:nvPr/>
        </p:nvSpPr>
        <p:spPr>
          <a:xfrm>
            <a:off x="640080" y="5852160"/>
            <a:ext cx="10972800" cy="365760"/>
          </a:xfrm>
          <a:prstGeom prst="rect">
            <a:avLst/>
          </a:prstGeom>
          <a:noFill/>
        </p:spPr>
        <p:txBody>
          <a:bodyPr wrap="square" anchor="t"/>
          <a:lstStyle/>
          <a:p>
            <a:pPr algn="l"/>
            <a:r>
              <a:rPr sz="1600" b="0">
                <a:solidFill>
                  <a:srgbClr val="FFFFFF"/>
                </a:solidFill>
                <a:latin typeface="Calibri"/>
              </a:rPr>
              <a:t>Sirisha Gottipati   ·   Founder   ·   Sacramento   ·   pyxgrant.com</a:t>
            </a:r>
          </a:p>
        </p:txBody>
      </p:sp>
      <p:sp>
        <p:nvSpPr>
          <p:cNvPr id="15" name="TextBox 14"/>
          <p:cNvSpPr txBox="1"/>
          <p:nvPr/>
        </p:nvSpPr>
        <p:spPr>
          <a:xfrm>
            <a:off x="640080" y="6510528"/>
            <a:ext cx="7772400" cy="219456"/>
          </a:xfrm>
          <a:prstGeom prst="rect">
            <a:avLst/>
          </a:prstGeom>
          <a:noFill/>
        </p:spPr>
        <p:txBody>
          <a:bodyPr wrap="square" anchor="t"/>
          <a:lstStyle/>
          <a:p>
            <a:pPr algn="l"/>
            <a:r>
              <a:rPr sz="1100" b="0">
                <a:solidFill>
                  <a:srgbClr val="8A9AB0"/>
                </a:solidFill>
                <a:latin typeface="Calibri"/>
              </a:rPr>
              <a:t>pyxgrant.com  ·  kernel 2.1203.0</a:t>
            </a:r>
          </a:p>
        </p:txBody>
      </p:sp>
      <p:sp>
        <p:nvSpPr>
          <p:cNvPr id="16" name="TextBox 15"/>
          <p:cNvSpPr txBox="1"/>
          <p:nvPr/>
        </p:nvSpPr>
        <p:spPr>
          <a:xfrm>
            <a:off x="9692640" y="6510528"/>
            <a:ext cx="1920240" cy="219456"/>
          </a:xfrm>
          <a:prstGeom prst="rect">
            <a:avLst/>
          </a:prstGeom>
          <a:noFill/>
        </p:spPr>
        <p:txBody>
          <a:bodyPr wrap="square" anchor="t"/>
          <a:lstStyle/>
          <a:p>
            <a:pPr algn="r"/>
            <a:r>
              <a:rPr sz="1100" b="0">
                <a:solidFill>
                  <a:srgbClr val="8A9AB0"/>
                </a:solidFill>
                <a:latin typeface="Calibri"/>
              </a:rPr>
              <a:t>12  /  12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